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53"/>
  </p:notesMasterIdLst>
  <p:handoutMasterIdLst>
    <p:handoutMasterId r:id="rId54"/>
  </p:handoutMasterIdLst>
  <p:sldIdLst>
    <p:sldId id="256" r:id="rId2"/>
    <p:sldId id="332" r:id="rId3"/>
    <p:sldId id="327" r:id="rId4"/>
    <p:sldId id="257" r:id="rId5"/>
    <p:sldId id="370" r:id="rId6"/>
    <p:sldId id="371" r:id="rId7"/>
    <p:sldId id="372" r:id="rId8"/>
    <p:sldId id="2377" r:id="rId9"/>
    <p:sldId id="363" r:id="rId10"/>
    <p:sldId id="364" r:id="rId11"/>
    <p:sldId id="350" r:id="rId12"/>
    <p:sldId id="356" r:id="rId13"/>
    <p:sldId id="357" r:id="rId14"/>
    <p:sldId id="358" r:id="rId15"/>
    <p:sldId id="359" r:id="rId16"/>
    <p:sldId id="360" r:id="rId17"/>
    <p:sldId id="361" r:id="rId18"/>
    <p:sldId id="373" r:id="rId19"/>
    <p:sldId id="2375" r:id="rId20"/>
    <p:sldId id="374" r:id="rId21"/>
    <p:sldId id="2378" r:id="rId22"/>
    <p:sldId id="2379" r:id="rId23"/>
    <p:sldId id="2397" r:id="rId24"/>
    <p:sldId id="2396" r:id="rId25"/>
    <p:sldId id="2385" r:id="rId26"/>
    <p:sldId id="338" r:id="rId27"/>
    <p:sldId id="2387" r:id="rId28"/>
    <p:sldId id="2398" r:id="rId29"/>
    <p:sldId id="2393" r:id="rId30"/>
    <p:sldId id="2400" r:id="rId31"/>
    <p:sldId id="2389" r:id="rId32"/>
    <p:sldId id="2403" r:id="rId33"/>
    <p:sldId id="2386" r:id="rId34"/>
    <p:sldId id="2401" r:id="rId35"/>
    <p:sldId id="2388" r:id="rId36"/>
    <p:sldId id="2402" r:id="rId37"/>
    <p:sldId id="2381" r:id="rId38"/>
    <p:sldId id="2394" r:id="rId39"/>
    <p:sldId id="2383" r:id="rId40"/>
    <p:sldId id="2399" r:id="rId41"/>
    <p:sldId id="2390" r:id="rId42"/>
    <p:sldId id="2406" r:id="rId43"/>
    <p:sldId id="2409" r:id="rId44"/>
    <p:sldId id="2391" r:id="rId45"/>
    <p:sldId id="2395" r:id="rId46"/>
    <p:sldId id="367" r:id="rId47"/>
    <p:sldId id="368" r:id="rId48"/>
    <p:sldId id="2407" r:id="rId49"/>
    <p:sldId id="2382" r:id="rId50"/>
    <p:sldId id="2410" r:id="rId51"/>
    <p:sldId id="2408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  <a:srgbClr val="D6EDFC"/>
    <a:srgbClr val="1386C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0" autoAdjust="0"/>
    <p:restoredTop sz="95606"/>
  </p:normalViewPr>
  <p:slideViewPr>
    <p:cSldViewPr snapToGrid="0">
      <p:cViewPr varScale="1">
        <p:scale>
          <a:sx n="154" d="100"/>
          <a:sy n="154" d="100"/>
        </p:scale>
        <p:origin x="200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1A86-5494-5244-8FB4-8B9B0FE298A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0A5B8-1A21-8D47-A6D0-2B8C9A745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4C15-9D08-44BE-9908-991722DC07A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F963-7693-4E35-9CA6-49D0857A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2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last few slides have introduced the vocabulary</a:t>
            </a:r>
            <a:r>
              <a:rPr lang="en-US" baseline="0" dirty="0"/>
              <a:t> of synthetic biology and highlighted engineering principles.  Let’s review some of these principles.  </a:t>
            </a:r>
            <a:r>
              <a:rPr lang="en-US" dirty="0"/>
              <a:t>Ask class, what are other engineering principles?  CAD, mathematical modeling, simulation, Modularity</a:t>
            </a:r>
          </a:p>
          <a:p>
            <a:r>
              <a:rPr lang="en-US" dirty="0"/>
              <a:t>Decoupling:</a:t>
            </a:r>
            <a:r>
              <a:rPr lang="en-US" baseline="0" dirty="0"/>
              <a:t>  you don’t have to build it to understand how it works, mention R&amp;D costs in biotech </a:t>
            </a:r>
            <a:r>
              <a:rPr lang="en-US" baseline="0" dirty="0" err="1"/>
              <a:t>vs</a:t>
            </a:r>
            <a:r>
              <a:rPr lang="en-US" baseline="0" dirty="0"/>
              <a:t> classical engineering</a:t>
            </a:r>
          </a:p>
          <a:p>
            <a:r>
              <a:rPr lang="en-US" baseline="0" dirty="0"/>
              <a:t>Composition use the metaphor of a wrench and bolt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A0FA0-30A1-4196-8591-CECEA37DBD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087F431-96F2-5C45-AB86-0108780F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C4494E-AEE8-4249-B9E7-3001EFB60628}" type="datetime1">
              <a:rPr lang="en-US" smtClean="0"/>
              <a:t>9/24/20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B425DA-7B00-894A-BB7B-3684DF50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E96568-D33D-1A43-A908-5D006BCC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CC4FB-8D41-3B4D-8E07-DC97EDCC2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0C921B0-4180-3944-8761-8676200E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959"/>
            <a:ext cx="8229600" cy="5119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78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F501-F139-4F46-AA0E-7922050862A6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4BE0-6040-0546-A6A9-D86D64066F6F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9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0340-E78B-8C45-8F0F-AD56E9D3F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75813-C638-9244-8B6D-6C93D3C6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0EC-08CA-FF4E-82DA-B2AA00CD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8507-45E8-D446-931E-5F65243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F45D-A5C6-E440-B9E6-07FD33D3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5ABF49-36F5-3C4C-A8DC-4705286C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8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A085-E629-4943-A544-F51436FD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DC650-8081-E245-83B5-F5E47535B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D9EF6-962A-2940-91F8-91F5440E3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E576-0FCA-0147-8FAF-3459CD845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8DD2B-8C35-9B47-8710-D2DD91AB9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CCBF-236B-EE4C-8F92-39B7E924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62628-0340-F64B-B81A-07D3228F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AF7EFB-D2DD-E54D-9B05-6C40BC00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9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BAC2A-9663-C647-8FB5-C52FF052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32DE-3E50-7A47-9FE4-C7F887AB64B8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8087A-A065-3445-86F3-19CC28A3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35EB0-30A8-6444-8699-BDF334AC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EB0F-EDCA-AD49-8405-5D63EC687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1CD0E-98F6-EB49-A415-739DC298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681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3035A-A9F2-1A47-895C-BF129996287C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76FE-CD0B-B349-823B-279359543214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7EFE-52E4-3749-80E0-C8C335780E0E}" type="datetime1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117D-F452-474E-BAA7-11774850649E}" type="datetime1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CA690-4C3F-4B42-B8C1-F08C2F246B66}" type="datetime1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1163A-2E1D-194C-ACF6-BDA0DA51EF2D}" type="datetime1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53665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53666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52601"/>
            <a:ext cx="3008313" cy="284202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6CD89-0100-024B-906E-D05A5A35377A}" type="datetime1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A80E7-2899-EC42-9278-CCA06E4B4348}" type="datetime1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05979"/>
            <a:ext cx="8229600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565898-C8F4-E148-A4C5-6D4AB9312921}" type="datetime1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717947"/>
            <a:ext cx="9137650" cy="0"/>
          </a:xfrm>
          <a:prstGeom prst="line">
            <a:avLst/>
          </a:prstGeom>
          <a:noFill/>
          <a:ln w="12700">
            <a:solidFill>
              <a:schemeClr val="accent3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608564" y="84470"/>
            <a:ext cx="1460622" cy="5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784" r:id="rId12"/>
    <p:sldLayoutId id="2147483785" r:id="rId13"/>
    <p:sldLayoutId id="2147483786" r:id="rId14"/>
  </p:sldLayoutIdLst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bol-dev@googlegroups.com" TargetMode="External"/><Relationship Id="rId2" Type="http://schemas.openxmlformats.org/officeDocument/2006/relationships/hyperlink" Target="mailto:sbol-announce@googlegroups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ksel/libSBOLj3" TargetMode="External"/><Relationship Id="rId2" Type="http://schemas.openxmlformats.org/officeDocument/2006/relationships/hyperlink" Target="https://github.com/SynBioDex/pySBOL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rtbol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bolstandard.org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93" y="2914650"/>
            <a:ext cx="8761614" cy="1314450"/>
          </a:xfrm>
        </p:spPr>
        <p:txBody>
          <a:bodyPr>
            <a:normAutofit fontScale="25000" lnSpcReduction="20000"/>
          </a:bodyPr>
          <a:lstStyle/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Presenters: </a:t>
            </a:r>
            <a:r>
              <a:rPr lang="en-US" sz="7200" dirty="0">
                <a:solidFill>
                  <a:schemeClr val="tx1"/>
                </a:solidFill>
              </a:rPr>
              <a:t>Jacob Beal, Tom Mitchell (Raytheon BBN Technologies), </a:t>
            </a:r>
            <a:r>
              <a:rPr lang="en-US" sz="7200" dirty="0" err="1">
                <a:solidFill>
                  <a:schemeClr val="tx1"/>
                </a:solidFill>
              </a:rPr>
              <a:t>Goksel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 err="1">
                <a:solidFill>
                  <a:schemeClr val="tx1"/>
                </a:solidFill>
              </a:rPr>
              <a:t>Misirle</a:t>
            </a:r>
            <a:r>
              <a:rPr lang="en-US" sz="7200" dirty="0">
                <a:solidFill>
                  <a:schemeClr val="tx1"/>
                </a:solidFill>
              </a:rPr>
              <a:t> (</a:t>
            </a:r>
            <a:r>
              <a:rPr lang="en-US" sz="7200" dirty="0" err="1">
                <a:solidFill>
                  <a:schemeClr val="tx1"/>
                </a:solidFill>
              </a:rPr>
              <a:t>Keele</a:t>
            </a:r>
            <a:r>
              <a:rPr lang="en-US" sz="7200" dirty="0">
                <a:solidFill>
                  <a:schemeClr val="tx1"/>
                </a:solidFill>
              </a:rPr>
              <a:t> University)  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SBOL 3 , October 7</a:t>
            </a:r>
            <a:r>
              <a:rPr lang="en-US" sz="7200" b="1" baseline="30000" dirty="0">
                <a:solidFill>
                  <a:schemeClr val="tx1"/>
                </a:solidFill>
              </a:rPr>
              <a:t>th</a:t>
            </a:r>
            <a:r>
              <a:rPr lang="en-US" sz="7200" b="1" dirty="0">
                <a:solidFill>
                  <a:schemeClr val="tx1"/>
                </a:solidFill>
              </a:rPr>
              <a:t>, 2020</a:t>
            </a:r>
          </a:p>
          <a:p>
            <a:pPr algn="ctr" fontAlgn="base"/>
            <a:r>
              <a:rPr lang="en-US" sz="7200" b="1" dirty="0">
                <a:solidFill>
                  <a:schemeClr val="tx1"/>
                </a:solidFill>
              </a:rPr>
              <a:t>COMBINE, Online</a:t>
            </a:r>
          </a:p>
          <a:p>
            <a:pPr algn="ctr" fontAlgn="base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Editors: </a:t>
            </a:r>
            <a:r>
              <a:rPr lang="en-US" sz="5400" dirty="0">
                <a:solidFill>
                  <a:schemeClr val="tx1"/>
                </a:solidFill>
              </a:rPr>
              <a:t>Hasan </a:t>
            </a:r>
            <a:r>
              <a:rPr lang="en-US" sz="5400" dirty="0" err="1">
                <a:solidFill>
                  <a:schemeClr val="tx1"/>
                </a:solidFill>
              </a:rPr>
              <a:t>Baig</a:t>
            </a:r>
            <a:r>
              <a:rPr lang="en-US" sz="5400" dirty="0">
                <a:solidFill>
                  <a:schemeClr val="tx1"/>
                </a:solidFill>
              </a:rPr>
              <a:t> (University of Connecticut), Pedro </a:t>
            </a:r>
            <a:r>
              <a:rPr lang="en-US" sz="5400" dirty="0" err="1">
                <a:solidFill>
                  <a:schemeClr val="tx1"/>
                </a:solidFill>
              </a:rPr>
              <a:t>Fontanarrosa</a:t>
            </a:r>
            <a:r>
              <a:rPr lang="en-US" sz="5400" dirty="0">
                <a:solidFill>
                  <a:schemeClr val="tx1"/>
                </a:solidFill>
              </a:rPr>
              <a:t> (University of Utah), </a:t>
            </a:r>
            <a:r>
              <a:rPr lang="en-US" sz="5400" dirty="0" err="1">
                <a:solidFill>
                  <a:schemeClr val="tx1"/>
                </a:solidFill>
              </a:rPr>
              <a:t>Vishwesh</a:t>
            </a:r>
            <a:r>
              <a:rPr lang="en-US" sz="5400" dirty="0">
                <a:solidFill>
                  <a:schemeClr val="tx1"/>
                </a:solidFill>
              </a:rPr>
              <a:t> Kulkarni (University of Warwick), James McLaughlin (EMBL-EBI) Prashant </a:t>
            </a:r>
            <a:r>
              <a:rPr lang="en-US" sz="5400" dirty="0" err="1">
                <a:solidFill>
                  <a:schemeClr val="tx1"/>
                </a:solidFill>
              </a:rPr>
              <a:t>Vaidyananthan</a:t>
            </a:r>
            <a:r>
              <a:rPr lang="en-US" sz="5400" dirty="0">
                <a:solidFill>
                  <a:schemeClr val="tx1"/>
                </a:solidFill>
              </a:rPr>
              <a:t> (Microsoft Research)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Chair: </a:t>
            </a:r>
            <a:r>
              <a:rPr lang="en-US" sz="5400" dirty="0">
                <a:solidFill>
                  <a:schemeClr val="tx1"/>
                </a:solidFill>
              </a:rPr>
              <a:t>Chris Myers (University of Colorado)</a:t>
            </a:r>
          </a:p>
          <a:p>
            <a:pPr algn="ctr"/>
            <a:r>
              <a:rPr lang="en-US" sz="5400" b="1" dirty="0">
                <a:solidFill>
                  <a:schemeClr val="tx1"/>
                </a:solidFill>
              </a:rPr>
              <a:t>SBOL Development Group: ~</a:t>
            </a:r>
            <a:r>
              <a:rPr lang="en-US" sz="5400" dirty="0">
                <a:solidFill>
                  <a:schemeClr val="tx1"/>
                </a:solidFill>
              </a:rPr>
              <a:t>180 members from more than 100 academic and industrial organizations.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78"/>
            <a:ext cx="8229600" cy="51196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300" b="1" dirty="0"/>
              <a:t>Synthetic Biology Open Language: </a:t>
            </a:r>
            <a:br>
              <a:rPr lang="en-US" sz="3300" b="1" dirty="0"/>
            </a:br>
            <a:r>
              <a:rPr lang="en-US" sz="3300" b="1" dirty="0"/>
              <a:t>Data Model version 3</a:t>
            </a:r>
          </a:p>
        </p:txBody>
      </p:sp>
      <p:pic>
        <p:nvPicPr>
          <p:cNvPr id="6" name="Picture 5" descr="Screen Shot 2016-07-12 at 8.4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4" y="1525400"/>
            <a:ext cx="2991606" cy="12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6757F-0FEB-8544-8A04-BB2C9AEC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0" y="766223"/>
            <a:ext cx="6294571" cy="4271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DE5E4-ED69-3942-A15D-64B2408ACBAD}"/>
              </a:ext>
            </a:extLst>
          </p:cNvPr>
          <p:cNvSpPr txBox="1"/>
          <p:nvPr/>
        </p:nvSpPr>
        <p:spPr>
          <a:xfrm>
            <a:off x="5660968" y="816098"/>
            <a:ext cx="102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DDFB-E48E-A947-920C-C9AF79A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assists in collaboration throughout workflows</a:t>
            </a:r>
          </a:p>
        </p:txBody>
      </p:sp>
    </p:spTree>
    <p:extLst>
      <p:ext uri="{BB962C8B-B14F-4D97-AF65-F5344CB8AC3E}">
        <p14:creationId xmlns:p14="http://schemas.microsoft.com/office/powerpoint/2010/main" val="13815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" y="784242"/>
            <a:ext cx="5809384" cy="3595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D406BA-5056-D242-AA2B-66FEBB90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SBOLme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419428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 err="1"/>
              <a:t>Kuwahara</a:t>
            </a:r>
            <a:r>
              <a:rPr lang="en-US" sz="1600" dirty="0"/>
              <a:t> et al., ACS Synthetic Biology (2017): Includes 28,437 chemical compounds, 6,883 enzyme classes, 9,909 metabolic reactions, and 3,173,238 proteins from 3,908 organisms. </a:t>
            </a:r>
          </a:p>
        </p:txBody>
      </p:sp>
    </p:spTree>
    <p:extLst>
      <p:ext uri="{BB962C8B-B14F-4D97-AF65-F5344CB8AC3E}">
        <p14:creationId xmlns:p14="http://schemas.microsoft.com/office/powerpoint/2010/main" val="206691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53DD5-B6F9-814E-A478-07D20C2B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60093"/>
            <a:ext cx="6858000" cy="5119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Ham et al., Nucleic Acid Research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74870"/>
            <a:ext cx="6696075" cy="3797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842697"/>
            <a:ext cx="3865765" cy="4092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352518" y="1943377"/>
            <a:ext cx="1448457" cy="947467"/>
            <a:chOff x="1115848" y="3116318"/>
            <a:chExt cx="1931276" cy="1263289"/>
          </a:xfrm>
        </p:grpSpPr>
        <p:sp>
          <p:nvSpPr>
            <p:cNvPr id="8" name="TextBox 7"/>
            <p:cNvSpPr txBox="1"/>
            <p:nvPr/>
          </p:nvSpPr>
          <p:spPr>
            <a:xfrm>
              <a:off x="1115848" y="3702499"/>
              <a:ext cx="19312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James </a:t>
              </a:r>
              <a:r>
                <a:rPr lang="en-US" sz="1350" b="1" dirty="0" err="1"/>
                <a:t>McLauglin</a:t>
              </a:r>
              <a:endParaRPr lang="en-US" sz="1350" b="1" dirty="0"/>
            </a:p>
            <a:p>
              <a:pPr algn="ctr"/>
              <a:r>
                <a:rPr lang="en-US" sz="1350" b="1" dirty="0"/>
                <a:t>Anil </a:t>
              </a:r>
              <a:r>
                <a:rPr lang="en-US" sz="1350" b="1" dirty="0" err="1"/>
                <a:t>Wipat</a:t>
              </a:r>
              <a:endParaRPr lang="en-US" sz="1350" b="1" dirty="0"/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7901" y="3116318"/>
              <a:ext cx="1613055" cy="572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6331314" y="3172616"/>
            <a:ext cx="1415322" cy="937901"/>
            <a:chOff x="1173611" y="4255587"/>
            <a:chExt cx="1887096" cy="1250534"/>
          </a:xfrm>
        </p:grpSpPr>
        <p:sp>
          <p:nvSpPr>
            <p:cNvPr id="11" name="TextBox 10"/>
            <p:cNvSpPr txBox="1"/>
            <p:nvPr/>
          </p:nvSpPr>
          <p:spPr>
            <a:xfrm>
              <a:off x="1173611" y="4829013"/>
              <a:ext cx="1887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/>
                <a:t>Zach </a:t>
              </a:r>
              <a:r>
                <a:rPr lang="en-US" sz="1350" b="1" dirty="0" err="1"/>
                <a:t>Zundel</a:t>
              </a:r>
              <a:endParaRPr lang="en-US" sz="1350" b="1" dirty="0"/>
            </a:p>
            <a:p>
              <a:pPr algn="ctr"/>
              <a:r>
                <a:rPr lang="en-US" sz="1350" b="1" dirty="0"/>
                <a:t>Chris Myers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073" y="4255587"/>
              <a:ext cx="1851634" cy="476524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160F813-EBE1-CF4A-982E-E3949A0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Repositories: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03015"/>
            <a:ext cx="6572250" cy="3681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2356B7-13AD-1B4C-BFDD-8CE8CFE7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</a:t>
            </a:r>
            <a:r>
              <a:rPr lang="en-US" dirty="0" err="1"/>
              <a:t>Benchling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2C642-E4BE-9242-9C0E-8BA67B15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Editor: SBOL Designer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4352925"/>
            <a:ext cx="9144000" cy="7191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Other sequence editors that support SBOL:  </a:t>
            </a:r>
            <a:r>
              <a:rPr lang="en-US" sz="1600" b="1" dirty="0" err="1"/>
              <a:t>DeviceEditor</a:t>
            </a:r>
            <a:r>
              <a:rPr lang="en-US" sz="1600" b="1" dirty="0"/>
              <a:t>, J5, </a:t>
            </a:r>
            <a:r>
              <a:rPr lang="en-US" sz="1600" b="1" dirty="0" err="1"/>
              <a:t>VectorEditor</a:t>
            </a:r>
            <a:r>
              <a:rPr lang="en-US" sz="1600" b="1" dirty="0"/>
              <a:t> (JBEI), </a:t>
            </a:r>
            <a:r>
              <a:rPr lang="en-US" sz="1600" b="1" dirty="0" err="1"/>
              <a:t>DNAPlotLib</a:t>
            </a:r>
            <a:r>
              <a:rPr lang="en-US" sz="1600" b="1" dirty="0"/>
              <a:t> (MIT/UW/Bristol), Eugene (Boston), </a:t>
            </a:r>
            <a:r>
              <a:rPr lang="en-US" sz="1600" b="1" dirty="0" err="1"/>
              <a:t>GenoCAD</a:t>
            </a:r>
            <a:r>
              <a:rPr lang="en-US" sz="1600" b="1" dirty="0"/>
              <a:t> (VBI), BOOST (JGI), etc.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756321"/>
            <a:ext cx="6677025" cy="3189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61415" y="3923670"/>
            <a:ext cx="3136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latin typeface="NimbusSanL" charset="0"/>
              </a:rPr>
              <a:t>Zhang et al., ACS Synthetic Biology (2017) 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41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C4D2B-50E0-7B48-874E-653D28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Cello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57835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Nielsen et al., Science (2016)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1" y="788846"/>
            <a:ext cx="5518958" cy="37892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040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25CE4-7242-A041-9B43-D75E6649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 Tools: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143000" y="4220900"/>
            <a:ext cx="6858000" cy="4937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Madsen et al., IEEE Design &amp; Test (2012)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124453"/>
            <a:ext cx="6667500" cy="31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BB6-4685-6B43-8E77-26E894F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Community Structure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5E2CA-BBD2-C346-9CBD-22DEB9ED9433}"/>
              </a:ext>
            </a:extLst>
          </p:cNvPr>
          <p:cNvSpPr/>
          <p:nvPr/>
        </p:nvSpPr>
        <p:spPr>
          <a:xfrm>
            <a:off x="1322124" y="888253"/>
            <a:ext cx="6499752" cy="3913536"/>
          </a:xfrm>
          <a:prstGeom prst="roundRect">
            <a:avLst>
              <a:gd name="adj" fmla="val 18867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50000"/>
                  <a:lumOff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2"/>
              </a:rPr>
              <a:t>sbol-announce@googlegroups.com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who want to know what’s going on with SBOL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19F1CB-1392-2D47-804A-1E9628D00899}"/>
              </a:ext>
            </a:extLst>
          </p:cNvPr>
          <p:cNvSpPr/>
          <p:nvPr/>
        </p:nvSpPr>
        <p:spPr>
          <a:xfrm>
            <a:off x="1793052" y="1811771"/>
            <a:ext cx="5612415" cy="2575159"/>
          </a:xfrm>
          <a:prstGeom prst="roundRect">
            <a:avLst>
              <a:gd name="adj" fmla="val 2199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hlinkClick r:id="rId3"/>
              </a:rPr>
              <a:t>sbol-dev@googlegroups.com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people interested in contributing to standards,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1ACF3E-8E16-D74A-9CAD-76D9161B132A}"/>
              </a:ext>
            </a:extLst>
          </p:cNvPr>
          <p:cNvSpPr/>
          <p:nvPr/>
        </p:nvSpPr>
        <p:spPr>
          <a:xfrm>
            <a:off x="3436152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Editors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CCD90-F00F-9E47-9B63-7E60FE8B8229}"/>
              </a:ext>
            </a:extLst>
          </p:cNvPr>
          <p:cNvSpPr/>
          <p:nvPr/>
        </p:nvSpPr>
        <p:spPr>
          <a:xfrm>
            <a:off x="4913865" y="2635901"/>
            <a:ext cx="987126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Chair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A28ED5-5AA2-974B-942F-35D9F4D1AABF}"/>
              </a:ext>
            </a:extLst>
          </p:cNvPr>
          <p:cNvSpPr/>
          <p:nvPr/>
        </p:nvSpPr>
        <p:spPr>
          <a:xfrm>
            <a:off x="574870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Advisory Panel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80E3FA-D0DE-BA43-813E-666D7A58592A}"/>
              </a:ext>
            </a:extLst>
          </p:cNvPr>
          <p:cNvSpPr/>
          <p:nvPr/>
        </p:nvSpPr>
        <p:spPr>
          <a:xfrm>
            <a:off x="4091947" y="3553041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Steering Comm.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A256A-91E2-464D-BE43-2DB504E1DB3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3278" y="2815379"/>
            <a:ext cx="4905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40F3E4-4790-5F4A-804D-DF3B0D49EC8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5674351" y="2727933"/>
            <a:ext cx="558185" cy="10920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92A07F3A-4F72-F644-90FF-725F0737B9F4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rot="5400000">
            <a:off x="3988593" y="2137750"/>
            <a:ext cx="561729" cy="22759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6377A80-EEDA-6F44-9796-F8168CCCE20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845971" y="2991583"/>
            <a:ext cx="558185" cy="5647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65D063-D6FB-6B45-A3D0-68FFD147DFE0}"/>
              </a:ext>
            </a:extLst>
          </p:cNvPr>
          <p:cNvSpPr txBox="1"/>
          <p:nvPr/>
        </p:nvSpPr>
        <p:spPr>
          <a:xfrm>
            <a:off x="5817303" y="2563307"/>
            <a:ext cx="979353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strategic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leadership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06D644-527B-4A4E-B635-CD3C2FA38D16}"/>
              </a:ext>
            </a:extLst>
          </p:cNvPr>
          <p:cNvSpPr txBox="1"/>
          <p:nvPr/>
        </p:nvSpPr>
        <p:spPr>
          <a:xfrm>
            <a:off x="2452981" y="2563506"/>
            <a:ext cx="1054661" cy="554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community</a:t>
            </a:r>
          </a:p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managers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E67BF4C-3030-9C4C-A37F-2AC0BAC6F882}"/>
              </a:ext>
            </a:extLst>
          </p:cNvPr>
          <p:cNvSpPr/>
          <p:nvPr/>
        </p:nvSpPr>
        <p:spPr>
          <a:xfrm>
            <a:off x="2380734" y="3556585"/>
            <a:ext cx="1501503" cy="3589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lumMod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lumMod val="7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SBOL Industrial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4EBFAF-77B5-8140-BE28-D086BCFBE798}"/>
              </a:ext>
            </a:extLst>
          </p:cNvPr>
          <p:cNvSpPr txBox="1"/>
          <p:nvPr/>
        </p:nvSpPr>
        <p:spPr>
          <a:xfrm>
            <a:off x="2261124" y="3911995"/>
            <a:ext cx="1748194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Industrial user group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60F9E-E197-D64C-80C6-5055DD324E82}"/>
              </a:ext>
            </a:extLst>
          </p:cNvPr>
          <p:cNvSpPr txBox="1"/>
          <p:nvPr/>
        </p:nvSpPr>
        <p:spPr>
          <a:xfrm>
            <a:off x="4147958" y="3910059"/>
            <a:ext cx="1438206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PIs helping chair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5CC5E-EE63-764C-B5EB-5F75B3E1FF47}"/>
              </a:ext>
            </a:extLst>
          </p:cNvPr>
          <p:cNvSpPr txBox="1"/>
          <p:nvPr/>
        </p:nvSpPr>
        <p:spPr>
          <a:xfrm>
            <a:off x="5627618" y="3915541"/>
            <a:ext cx="1728929" cy="327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3">
                    <a:lumMod val="50000"/>
                  </a:schemeClr>
                </a:solidFill>
              </a:rPr>
              <a:t>External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44108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A7C633-19B1-634E-ADFA-FB8A4140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65" y="833582"/>
            <a:ext cx="5891451" cy="1986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34F8FD-928D-254B-9C3B-D043661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Industrial Consortium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B96C-9ECB-414C-8075-BB5EAAC0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8" y="1118931"/>
            <a:ext cx="3313611" cy="1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Pre-competitive organization:</a:t>
            </a:r>
          </a:p>
          <a:p>
            <a:r>
              <a:rPr lang="en-US" sz="1600" dirty="0"/>
              <a:t>Companies investing in SBOL</a:t>
            </a:r>
          </a:p>
          <a:p>
            <a:r>
              <a:rPr lang="en-US" sz="1600" dirty="0"/>
              <a:t>Coordination of priorities, sharing of best practices</a:t>
            </a:r>
          </a:p>
          <a:p>
            <a:r>
              <a:rPr lang="en-US" sz="1600" dirty="0"/>
              <a:t>Support community infrastructure &amp; development</a:t>
            </a:r>
          </a:p>
          <a:p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EBB76-B403-0F4E-9FA4-1C6588604C84}"/>
              </a:ext>
            </a:extLst>
          </p:cNvPr>
          <p:cNvGrpSpPr/>
          <p:nvPr/>
        </p:nvGrpSpPr>
        <p:grpSpPr>
          <a:xfrm>
            <a:off x="335560" y="2870762"/>
            <a:ext cx="8645248" cy="1989666"/>
            <a:chOff x="1854508" y="3531930"/>
            <a:chExt cx="6468961" cy="148880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40FD56-600F-184C-B741-4D784BBD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118" y="3531930"/>
              <a:ext cx="886442" cy="10484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EC13804-909A-ED4C-BD10-57389DF14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22" b="28365"/>
            <a:stretch/>
          </p:blipFill>
          <p:spPr>
            <a:xfrm>
              <a:off x="1854508" y="4394228"/>
              <a:ext cx="1569645" cy="62650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1B73C-5098-0A4A-80BA-15044B23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3436" y="3647274"/>
              <a:ext cx="1527834" cy="6790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C6B427-713E-8E41-B4D6-073CECF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272" y="3729580"/>
              <a:ext cx="1842631" cy="5152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4EAEE5-D3BD-0B41-AEB8-713AD3E5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990" y="3714022"/>
              <a:ext cx="1892749" cy="583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A7857F-E35F-1A47-AD7A-B4FF8A30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4063" y="4458758"/>
              <a:ext cx="1756996" cy="52602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9BC6FB-36BE-E24B-B9E3-AEEFB699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1402" y="4555442"/>
              <a:ext cx="1622067" cy="34086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058E5F-23D5-AD43-B1DC-64731BBFE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9" y="3979181"/>
            <a:ext cx="2031817" cy="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BD374-9775-4445-88B3-B9D025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SBOL?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7A5903-02AB-CF48-943D-49B77CB9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SBOL actually consists of two standards:</a:t>
            </a:r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Data model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formalized representation of data objects </a:t>
            </a:r>
            <a:endParaRPr lang="en-US" b="1" dirty="0"/>
          </a:p>
          <a:p>
            <a:pPr marL="214313" indent="-214313" algn="just">
              <a:buFont typeface="Arial"/>
              <a:buChar char="•"/>
            </a:pPr>
            <a:r>
              <a:rPr lang="en-US" b="1" dirty="0"/>
              <a:t>SBOL Visual</a:t>
            </a:r>
            <a:r>
              <a:rPr lang="en-US" dirty="0"/>
              <a:t> </a:t>
            </a:r>
          </a:p>
          <a:p>
            <a:pPr marL="342900" lvl="1" indent="0" algn="just">
              <a:buNone/>
            </a:pPr>
            <a:r>
              <a:rPr lang="en-US" dirty="0"/>
              <a:t>a standardized set of schematic symbols for genetic design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indent="0">
              <a:buNone/>
            </a:pPr>
            <a:r>
              <a:rPr lang="en-US" dirty="0"/>
              <a:t>To guarantee interoperability between tools and standards, SBOL leverages </a:t>
            </a:r>
            <a:r>
              <a:rPr lang="en-US" b="1" dirty="0"/>
              <a:t>ontologies</a:t>
            </a:r>
            <a:r>
              <a:rPr lang="en-US" dirty="0"/>
              <a:t>, such as the Sequence Ontology (SO) and Systems Biology Ontology (SBO).</a:t>
            </a:r>
          </a:p>
        </p:txBody>
      </p:sp>
    </p:spTree>
    <p:extLst>
      <p:ext uri="{BB962C8B-B14F-4D97-AF65-F5344CB8AC3E}">
        <p14:creationId xmlns:p14="http://schemas.microsoft.com/office/powerpoint/2010/main" val="237217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7DB6-A2F1-B04A-9795-08E47102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9BE3-BB37-4E44-B30D-F8619B57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8" y="1200151"/>
            <a:ext cx="5843847" cy="3394472"/>
          </a:xfrm>
        </p:spPr>
        <p:txBody>
          <a:bodyPr/>
          <a:lstStyle/>
          <a:p>
            <a:r>
              <a:rPr lang="en-US" dirty="0"/>
              <a:t>Use SBOL &amp; SBOL Visual!</a:t>
            </a:r>
          </a:p>
          <a:p>
            <a:r>
              <a:rPr lang="en-US" dirty="0"/>
              <a:t>Report issues and get help when you need it</a:t>
            </a:r>
          </a:p>
          <a:p>
            <a:r>
              <a:rPr lang="en-US" dirty="0"/>
              <a:t>Join </a:t>
            </a:r>
            <a:r>
              <a:rPr lang="en-US" dirty="0" err="1"/>
              <a:t>sbol</a:t>
            </a:r>
            <a:r>
              <a:rPr lang="en-US" dirty="0"/>
              <a:t>-announce, </a:t>
            </a:r>
            <a:r>
              <a:rPr lang="en-US" dirty="0" err="1"/>
              <a:t>sbol</a:t>
            </a:r>
            <a:r>
              <a:rPr lang="en-US" dirty="0"/>
              <a:t>-dev mailing lists</a:t>
            </a:r>
          </a:p>
          <a:p>
            <a:r>
              <a:rPr lang="en-US" dirty="0"/>
              <a:t>Organizations: join SBOL Industrial</a:t>
            </a:r>
          </a:p>
          <a:p>
            <a:r>
              <a:rPr lang="en-US" dirty="0"/>
              <a:t>Develop or contribute to libraries &amp; tools</a:t>
            </a:r>
          </a:p>
          <a:p>
            <a:r>
              <a:rPr lang="en-US" dirty="0"/>
              <a:t>Help improve the standards</a:t>
            </a:r>
          </a:p>
          <a:p>
            <a:r>
              <a:rPr lang="en-US" dirty="0"/>
              <a:t>Help govern the community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A7C024-723A-504D-9B36-030110021DC5}"/>
              </a:ext>
            </a:extLst>
          </p:cNvPr>
          <p:cNvSpPr/>
          <p:nvPr/>
        </p:nvSpPr>
        <p:spPr>
          <a:xfrm>
            <a:off x="881148" y="1252748"/>
            <a:ext cx="533400" cy="2740478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07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2614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RDF &amp; URIs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6080"/>
            <a:ext cx="8229600" cy="3394472"/>
          </a:xfrm>
        </p:spPr>
        <p:txBody>
          <a:bodyPr/>
          <a:lstStyle/>
          <a:p>
            <a:r>
              <a:rPr lang="en-US" dirty="0"/>
              <a:t>SBOL3 builds on the Resource Description Framework (RDF)</a:t>
            </a:r>
          </a:p>
          <a:p>
            <a:pPr lvl="1"/>
            <a:r>
              <a:rPr lang="en-US" dirty="0"/>
              <a:t>RDF represents data as graphs of “Subject / Verb / Object” triples</a:t>
            </a:r>
          </a:p>
          <a:p>
            <a:pPr marL="342900" lvl="1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0070C0"/>
                </a:solidFill>
              </a:rPr>
              <a:t>“Plasmid-7 </a:t>
            </a:r>
            <a:r>
              <a:rPr lang="en-US" i="1" dirty="0" err="1">
                <a:solidFill>
                  <a:srgbClr val="0070C0"/>
                </a:solidFill>
              </a:rPr>
              <a:t>hasFeature</a:t>
            </a:r>
            <a:r>
              <a:rPr lang="en-US" i="1" dirty="0">
                <a:solidFill>
                  <a:srgbClr val="0070C0"/>
                </a:solidFill>
              </a:rPr>
              <a:t> EcoRI-cuts-after-1780”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“Cell-type-1 contains Plasmid-7”</a:t>
            </a:r>
          </a:p>
          <a:p>
            <a:pPr marL="342900" lvl="1" indent="0">
              <a:buNone/>
            </a:pPr>
            <a:r>
              <a:rPr lang="en-US" i="1" dirty="0">
                <a:solidFill>
                  <a:srgbClr val="0070C0"/>
                </a:solidFill>
              </a:rPr>
              <a:t>	“FlowCytometry-B7.fcs </a:t>
            </a:r>
            <a:r>
              <a:rPr lang="en-US" i="1" dirty="0" err="1">
                <a:solidFill>
                  <a:srgbClr val="0070C0"/>
                </a:solidFill>
              </a:rPr>
              <a:t>wasDerivedFrom</a:t>
            </a:r>
            <a:r>
              <a:rPr lang="en-US" i="1" dirty="0">
                <a:solidFill>
                  <a:srgbClr val="0070C0"/>
                </a:solidFill>
              </a:rPr>
              <a:t> Sample-B7”  </a:t>
            </a:r>
          </a:p>
          <a:p>
            <a:pPr lvl="1"/>
            <a:r>
              <a:rPr lang="en-US" dirty="0"/>
              <a:t>Universal representation: can store any data or knowledge</a:t>
            </a:r>
          </a:p>
          <a:p>
            <a:pPr lvl="1"/>
            <a:r>
              <a:rPr lang="en-US" dirty="0"/>
              <a:t>Open and extensible, integrates well with other databases &amp; ontologies</a:t>
            </a:r>
          </a:p>
          <a:p>
            <a:pPr lvl="1"/>
            <a:r>
              <a:rPr lang="en-US" dirty="0"/>
              <a:t>Many well-established free &amp; open libraries</a:t>
            </a:r>
          </a:p>
          <a:p>
            <a:pPr lvl="1"/>
            <a:r>
              <a:rPr lang="en-US" dirty="0"/>
              <a:t>Standard serialization to/from XML, JSON, triples, Turtle, …</a:t>
            </a:r>
          </a:p>
          <a:p>
            <a:endParaRPr lang="en-US" dirty="0"/>
          </a:p>
          <a:p>
            <a:r>
              <a:rPr lang="en-US" dirty="0"/>
              <a:t>URIs / IRIs </a:t>
            </a:r>
            <a:r>
              <a:rPr lang="en-US" dirty="0">
                <a:sym typeface="Wingdings" pitchFamily="2" charset="2"/>
              </a:rPr>
              <a:t> globally unique name for objects (URL or UUID)</a:t>
            </a:r>
            <a:endParaRPr lang="en-US" dirty="0"/>
          </a:p>
          <a:p>
            <a:pPr lvl="1"/>
            <a:r>
              <a:rPr lang="en-US" dirty="0"/>
              <a:t>URI structure &amp; namespaces</a:t>
            </a:r>
          </a:p>
        </p:txBody>
      </p:sp>
    </p:spTree>
    <p:extLst>
      <p:ext uri="{BB962C8B-B14F-4D97-AF65-F5344CB8AC3E}">
        <p14:creationId xmlns:p14="http://schemas.microsoft.com/office/powerpoint/2010/main" val="19720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40FC5-776C-8946-ACD1-E599E81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Data Types &amp;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DCFC-456C-7D40-A522-5675315A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data types: String, Integer, Long, Double, Boolean</a:t>
            </a:r>
          </a:p>
          <a:p>
            <a:pPr lvl="1"/>
            <a:r>
              <a:rPr lang="en-US" dirty="0"/>
              <a:t>RDF defines these via standard W3C XML primitive types</a:t>
            </a:r>
          </a:p>
          <a:p>
            <a:r>
              <a:rPr lang="en-US" dirty="0"/>
              <a:t>Class diagrams: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8352-6FAF-CC40-8687-7FBAB7C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8" y="2282754"/>
            <a:ext cx="7974822" cy="21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C41-C70A-CC45-904A-B5A04AAC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Identifiers &amp; Namespaces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454A-5BD7-0447-83FB-B09FCB93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335"/>
            <a:ext cx="8229600" cy="3394472"/>
          </a:xfrm>
        </p:spPr>
        <p:txBody>
          <a:bodyPr/>
          <a:lstStyle/>
          <a:p>
            <a:r>
              <a:rPr lang="en-US" dirty="0"/>
              <a:t>Every SBOL object subclasses Identified 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 subclasses stand on their own</a:t>
            </a:r>
          </a:p>
          <a:p>
            <a:pPr lvl="1"/>
            <a:r>
              <a:rPr lang="en-US" dirty="0"/>
              <a:t>Others are child objects nested in a </a:t>
            </a:r>
            <a:r>
              <a:rPr lang="en-US" dirty="0" err="1"/>
              <a:t>TopLevel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SBOL requires a specific URL structure:</a:t>
            </a:r>
          </a:p>
          <a:p>
            <a:pPr lvl="1"/>
            <a:r>
              <a:rPr lang="en-US" dirty="0" err="1"/>
              <a:t>TopLevel</a:t>
            </a:r>
            <a:r>
              <a:rPr lang="en-US" dirty="0"/>
              <a:t>: [</a:t>
            </a:r>
            <a:r>
              <a:rPr lang="en-US" dirty="0">
                <a:solidFill>
                  <a:schemeClr val="accent4"/>
                </a:solidFill>
              </a:rPr>
              <a:t>namespace</a:t>
            </a:r>
            <a:r>
              <a:rPr lang="en-US" dirty="0"/>
              <a:t>]/[</a:t>
            </a:r>
            <a:r>
              <a:rPr lang="en-US" dirty="0">
                <a:solidFill>
                  <a:schemeClr val="accent2"/>
                </a:solidFill>
              </a:rPr>
              <a:t>local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4"/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chemeClr val="accent2"/>
                </a:solidFill>
                <a:latin typeface="Courier" pitchFamily="2" charset="0"/>
              </a:rPr>
              <a:t>public/</a:t>
            </a:r>
            <a:r>
              <a:rPr lang="en-US" sz="1600" dirty="0" err="1">
                <a:solidFill>
                  <a:schemeClr val="accent2"/>
                </a:solidFill>
                <a:latin typeface="Courier" pitchFamily="2" charset="0"/>
              </a:rPr>
              <a:t>igem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BBa_J23070 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Child: [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parent</a:t>
            </a:r>
            <a:r>
              <a:rPr lang="en-US" dirty="0"/>
              <a:t>]/[</a:t>
            </a:r>
            <a:r>
              <a:rPr lang="en-US" dirty="0" err="1">
                <a:solidFill>
                  <a:srgbClr val="0070C0"/>
                </a:solidFill>
              </a:rPr>
              <a:t>displayId</a:t>
            </a:r>
            <a:r>
              <a:rPr lang="en-US" dirty="0"/>
              <a:t>] </a:t>
            </a:r>
            <a:r>
              <a:rPr lang="en-US" i="1" dirty="0"/>
              <a:t>(</a:t>
            </a:r>
            <a:r>
              <a:rPr lang="en-US" i="1" dirty="0" err="1"/>
              <a:t>recusively</a:t>
            </a:r>
            <a:r>
              <a:rPr lang="en-US" i="1" dirty="0"/>
              <a:t>)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annotation1</a:t>
            </a:r>
          </a:p>
          <a:p>
            <a:pPr marL="342900" lvl="1" indent="0">
              <a:buNone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synbiohub.org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/public/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igem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" pitchFamily="2" charset="0"/>
              </a:rPr>
              <a:t>/BBa_J23070/annotation1/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loc1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Namespace objects distinguish namespace/local, simplify object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CBB36-4389-A440-89EC-A243DEBF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/>
          <a:stretch/>
        </p:blipFill>
        <p:spPr>
          <a:xfrm>
            <a:off x="5648499" y="836929"/>
            <a:ext cx="3437313" cy="20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619FF-2878-6D40-B033-BD08CEFC00AC}"/>
              </a:ext>
            </a:extLst>
          </p:cNvPr>
          <p:cNvSpPr txBox="1"/>
          <p:nvPr/>
        </p:nvSpPr>
        <p:spPr>
          <a:xfrm>
            <a:off x="7716289" y="1340561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</a:rPr>
              <a:t>local identifier</a:t>
            </a:r>
          </a:p>
          <a:p>
            <a:r>
              <a:rPr lang="en-US" sz="1500" i="1" dirty="0">
                <a:solidFill>
                  <a:srgbClr val="0070C0"/>
                </a:solidFill>
              </a:rPr>
              <a:t>human friendly</a:t>
            </a:r>
          </a:p>
        </p:txBody>
      </p:sp>
    </p:spTree>
    <p:extLst>
      <p:ext uri="{BB962C8B-B14F-4D97-AF65-F5344CB8AC3E}">
        <p14:creationId xmlns:p14="http://schemas.microsoft.com/office/powerpoint/2010/main" val="308578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7146-8977-9749-89B6-BC49A319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Component: the root of every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F2B8-113F-4C44-85BE-5B233F52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5467"/>
            <a:ext cx="8229600" cy="7198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component can be DNA, RNA, protein, a small molecule, a strain of cells, a media recipe, an experimental sample design, …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	Indicated by type +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A6C3-4F72-344C-BEB1-B0651F28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" y="913440"/>
            <a:ext cx="7116903" cy="313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6A9F7-3AB5-384D-BC24-3356161AFE88}"/>
              </a:ext>
            </a:extLst>
          </p:cNvPr>
          <p:cNvSpPr txBox="1"/>
          <p:nvPr/>
        </p:nvSpPr>
        <p:spPr>
          <a:xfrm>
            <a:off x="6811764" y="2483345"/>
            <a:ext cx="122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Abstractions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834D2-C595-064E-8857-D796C2FFB2FE}"/>
              </a:ext>
            </a:extLst>
          </p:cNvPr>
          <p:cNvSpPr txBox="1"/>
          <p:nvPr/>
        </p:nvSpPr>
        <p:spPr>
          <a:xfrm>
            <a:off x="6619493" y="1219616"/>
            <a:ext cx="1653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numerical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30CB1-CA26-A24E-857F-DE1C80F397C1}"/>
              </a:ext>
            </a:extLst>
          </p:cNvPr>
          <p:cNvSpPr txBox="1"/>
          <p:nvPr/>
        </p:nvSpPr>
        <p:spPr>
          <a:xfrm>
            <a:off x="5572795" y="3392416"/>
            <a:ext cx="1046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Topology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E8081-607C-6043-A64C-A56D2FB97D04}"/>
              </a:ext>
            </a:extLst>
          </p:cNvPr>
          <p:cNvSpPr txBox="1"/>
          <p:nvPr/>
        </p:nvSpPr>
        <p:spPr>
          <a:xfrm>
            <a:off x="2211768" y="3402691"/>
            <a:ext cx="116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Functional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547F7-573A-984B-A109-8BA4EA38D1EF}"/>
              </a:ext>
            </a:extLst>
          </p:cNvPr>
          <p:cNvSpPr txBox="1"/>
          <p:nvPr/>
        </p:nvSpPr>
        <p:spPr>
          <a:xfrm>
            <a:off x="766527" y="931940"/>
            <a:ext cx="2046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Nucleic acid sequence,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Amino acid sequence,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SMILES, </a:t>
            </a:r>
            <a:r>
              <a:rPr lang="en-US" sz="1600" i="1" dirty="0" err="1">
                <a:solidFill>
                  <a:srgbClr val="0070C0"/>
                </a:solidFill>
              </a:rPr>
              <a:t>etc</a:t>
            </a:r>
            <a:r>
              <a:rPr lang="en-US" sz="1600" i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89745-0090-9242-858C-046E159C4164}"/>
              </a:ext>
            </a:extLst>
          </p:cNvPr>
          <p:cNvSpPr txBox="1"/>
          <p:nvPr/>
        </p:nvSpPr>
        <p:spPr>
          <a:xfrm>
            <a:off x="1759174" y="2394727"/>
            <a:ext cx="61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410627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E9EEC6-6BD6-5E42-B7F9-2710D3D6A757}"/>
              </a:ext>
            </a:extLst>
          </p:cNvPr>
          <p:cNvSpPr/>
          <p:nvPr/>
        </p:nvSpPr>
        <p:spPr>
          <a:xfrm>
            <a:off x="2692400" y="1368892"/>
            <a:ext cx="3860800" cy="26162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identity: iGEM#I13504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name: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reporter”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description: “GFP expression cassette used for 2016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”</a:t>
            </a:r>
          </a:p>
          <a:p>
            <a:pPr marL="457200" lvl="0" indent="-457200"/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type</a:t>
            </a:r>
            <a:r>
              <a:rPr lang="en-US" kern="0" dirty="0">
                <a:solidFill>
                  <a:prstClr val="black"/>
                </a:solidFill>
                <a:latin typeface="Corbel"/>
              </a:rPr>
              <a:t>: SBO:0000251 (DNA)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role: SO:0000804 (Engineered Region)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4C511-EE16-C145-BACB-9296F3D64846}"/>
              </a:ext>
            </a:extLst>
          </p:cNvPr>
          <p:cNvGrpSpPr/>
          <p:nvPr/>
        </p:nvGrpSpPr>
        <p:grpSpPr>
          <a:xfrm>
            <a:off x="3505200" y="3451692"/>
            <a:ext cx="2019300" cy="533400"/>
            <a:chOff x="3581400" y="5067300"/>
            <a:chExt cx="20193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E6D399-CCB3-494B-A918-C1611AF5CCDC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445D757D-41AC-E94C-A38E-68337055B3E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EF652F4E-6316-8245-803F-80A8FEA81201}"/>
                </a:ext>
              </a:extLst>
            </p:cNvPr>
            <p:cNvSpPr/>
            <p:nvPr/>
          </p:nvSpPr>
          <p:spPr>
            <a:xfrm>
              <a:off x="4337050" y="529502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Left-Right-Up Arrow 26">
              <a:extLst>
                <a:ext uri="{FF2B5EF4-FFF2-40B4-BE49-F238E27FC236}">
                  <a16:creationId xmlns:a16="http://schemas.microsoft.com/office/drawing/2014/main" id="{A8984BE9-FD61-A24F-8542-746C3E5A521D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491897-6A25-014F-A776-8BEDA72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expression cassette</a:t>
            </a:r>
          </a:p>
        </p:txBody>
      </p:sp>
    </p:spTree>
    <p:extLst>
      <p:ext uri="{BB962C8B-B14F-4D97-AF65-F5344CB8AC3E}">
        <p14:creationId xmlns:p14="http://schemas.microsoft.com/office/powerpoint/2010/main" val="12414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0956-35C2-3B45-A1AF-C25D1547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Structural aspects of a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DB55D-4999-CE45-84E9-0AA62867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" y="1005839"/>
            <a:ext cx="9102442" cy="364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DFE0C-A649-E94A-87DC-E71DDFCF551A}"/>
              </a:ext>
            </a:extLst>
          </p:cNvPr>
          <p:cNvSpPr txBox="1"/>
          <p:nvPr/>
        </p:nvSpPr>
        <p:spPr>
          <a:xfrm>
            <a:off x="1150704" y="2446677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Reusable 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B78A-A65F-C14C-8A61-D77BE42E551D}"/>
              </a:ext>
            </a:extLst>
          </p:cNvPr>
          <p:cNvSpPr txBox="1"/>
          <p:nvPr/>
        </p:nvSpPr>
        <p:spPr>
          <a:xfrm>
            <a:off x="3460679" y="3644315"/>
            <a:ext cx="149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In-context parts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&amp; placeholders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9F0D-397A-544C-BCD9-7288C4777250}"/>
              </a:ext>
            </a:extLst>
          </p:cNvPr>
          <p:cNvSpPr txBox="1"/>
          <p:nvPr/>
        </p:nvSpPr>
        <p:spPr>
          <a:xfrm>
            <a:off x="7234759" y="2995933"/>
            <a:ext cx="190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Local annotations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cut sites, scars)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371C-F190-E341-A7BF-17A14BE5B4F6}"/>
              </a:ext>
            </a:extLst>
          </p:cNvPr>
          <p:cNvSpPr txBox="1"/>
          <p:nvPr/>
        </p:nvSpPr>
        <p:spPr>
          <a:xfrm>
            <a:off x="5798442" y="2190182"/>
            <a:ext cx="192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to non-SBOL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</a:t>
            </a:r>
            <a:r>
              <a:rPr lang="en-US" sz="1600" i="1" dirty="0" err="1">
                <a:solidFill>
                  <a:srgbClr val="0070C0"/>
                </a:solidFill>
              </a:rPr>
              <a:t>ChEBI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UniProt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2F620-36B4-454F-9E33-69CABB4CAC32}"/>
              </a:ext>
            </a:extLst>
          </p:cNvPr>
          <p:cNvSpPr txBox="1"/>
          <p:nvPr/>
        </p:nvSpPr>
        <p:spPr>
          <a:xfrm>
            <a:off x="3878643" y="2934202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Pointers inside</a:t>
            </a:r>
          </a:p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SubComponents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expression cassette parts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C452-46A9-46DE-B3AC-9F1C16DAFCC5}" type="slidenum">
              <a:rPr lang="en-US"/>
              <a:pPr/>
              <a:t>28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244242-995F-F444-9943-A3CCDD9C05AC}"/>
              </a:ext>
            </a:extLst>
          </p:cNvPr>
          <p:cNvSpPr/>
          <p:nvPr/>
        </p:nvSpPr>
        <p:spPr>
          <a:xfrm>
            <a:off x="2641600" y="772988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2D486-CAF9-A346-A400-031A8C49CB13}"/>
              </a:ext>
            </a:extLst>
          </p:cNvPr>
          <p:cNvGrpSpPr/>
          <p:nvPr/>
        </p:nvGrpSpPr>
        <p:grpSpPr>
          <a:xfrm>
            <a:off x="3511549" y="1296684"/>
            <a:ext cx="2019300" cy="533400"/>
            <a:chOff x="3581400" y="5067300"/>
            <a:chExt cx="20193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C1675E-1104-F748-AE44-59C30541680E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47A10402-41FE-DF42-9565-D3DD4DBA0690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6" name="Pentagon 55">
              <a:extLst>
                <a:ext uri="{FF2B5EF4-FFF2-40B4-BE49-F238E27FC236}">
                  <a16:creationId xmlns:a16="http://schemas.microsoft.com/office/drawing/2014/main" id="{73B988C0-06DB-F741-A96F-758E78550766}"/>
                </a:ext>
              </a:extLst>
            </p:cNvPr>
            <p:cNvSpPr/>
            <p:nvPr/>
          </p:nvSpPr>
          <p:spPr>
            <a:xfrm>
              <a:off x="4337050" y="5295023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7" name="Left-Right-Up Arrow 56">
              <a:extLst>
                <a:ext uri="{FF2B5EF4-FFF2-40B4-BE49-F238E27FC236}">
                  <a16:creationId xmlns:a16="http://schemas.microsoft.com/office/drawing/2014/main" id="{E7B882EC-D677-F945-90C1-B1049BDFCBCE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4A0E60-B8A0-7842-B112-7CA443A2F8F1}"/>
              </a:ext>
            </a:extLst>
          </p:cNvPr>
          <p:cNvGrpSpPr/>
          <p:nvPr/>
        </p:nvGrpSpPr>
        <p:grpSpPr>
          <a:xfrm>
            <a:off x="177800" y="2505747"/>
            <a:ext cx="8738394" cy="2581421"/>
            <a:chOff x="228600" y="3974951"/>
            <a:chExt cx="8738394" cy="258142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43231D-2912-5543-9FB1-456CFA589C60}"/>
                </a:ext>
              </a:extLst>
            </p:cNvPr>
            <p:cNvGrpSpPr/>
            <p:nvPr/>
          </p:nvGrpSpPr>
          <p:grpSpPr>
            <a:xfrm>
              <a:off x="228600" y="4444998"/>
              <a:ext cx="2711452" cy="2111374"/>
              <a:chOff x="-146051" y="4432299"/>
              <a:chExt cx="2711452" cy="211137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10B5BF4-527A-FB4D-9F2C-86BECD11C42D}"/>
                  </a:ext>
                </a:extLst>
              </p:cNvPr>
              <p:cNvSpPr/>
              <p:nvPr/>
            </p:nvSpPr>
            <p:spPr>
              <a:xfrm>
                <a:off x="-146051" y="4432299"/>
                <a:ext cx="2711452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iGEM#B0034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RBS 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Elowitz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1999)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SO:0000139 (Ribosome Entry Site)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2F42958-73F6-B443-B532-A14427ACF806}"/>
                  </a:ext>
                </a:extLst>
              </p:cNvPr>
              <p:cNvGrpSpPr/>
              <p:nvPr/>
            </p:nvGrpSpPr>
            <p:grpSpPr>
              <a:xfrm>
                <a:off x="866773" y="6137273"/>
                <a:ext cx="758827" cy="406400"/>
                <a:chOff x="3581400" y="5257800"/>
                <a:chExt cx="758827" cy="40640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2A747A4-12F9-EA46-9BB7-A22656A91F87}"/>
                    </a:ext>
                  </a:extLst>
                </p:cNvPr>
                <p:cNvCxnSpPr/>
                <p:nvPr/>
              </p:nvCxnSpPr>
              <p:spPr>
                <a:xfrm>
                  <a:off x="3581400" y="5486400"/>
                  <a:ext cx="758827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9" name="Chord 78">
                  <a:extLst>
                    <a:ext uri="{FF2B5EF4-FFF2-40B4-BE49-F238E27FC236}">
                      <a16:creationId xmlns:a16="http://schemas.microsoft.com/office/drawing/2014/main" id="{947B3B0F-F0D4-594F-B5E9-45894DEDB236}"/>
                    </a:ext>
                  </a:extLst>
                </p:cNvPr>
                <p:cNvSpPr/>
                <p:nvPr/>
              </p:nvSpPr>
              <p:spPr>
                <a:xfrm>
                  <a:off x="3733800" y="5257800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B15B0D-23D2-D34B-8EB2-91FD2DD4DA0C}"/>
                </a:ext>
              </a:extLst>
            </p:cNvPr>
            <p:cNvGrpSpPr/>
            <p:nvPr/>
          </p:nvGrpSpPr>
          <p:grpSpPr>
            <a:xfrm>
              <a:off x="6319833" y="4444997"/>
              <a:ext cx="2647161" cy="2060575"/>
              <a:chOff x="-146052" y="4432299"/>
              <a:chExt cx="2647161" cy="20605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A5ED879-A637-1445-9B0D-A412F026B148}"/>
                  </a:ext>
                </a:extLst>
              </p:cNvPr>
              <p:cNvSpPr/>
              <p:nvPr/>
            </p:nvSpPr>
            <p:spPr>
              <a:xfrm>
                <a:off x="-146052" y="4432299"/>
                <a:ext cx="2647161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iGEM#B0015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double terminator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SO:0000141 (Terminator)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91296E-3688-3B4F-8BD8-06117E414B26}"/>
                  </a:ext>
                </a:extLst>
              </p:cNvPr>
              <p:cNvGrpSpPr/>
              <p:nvPr/>
            </p:nvGrpSpPr>
            <p:grpSpPr>
              <a:xfrm>
                <a:off x="910439" y="6099172"/>
                <a:ext cx="558800" cy="349250"/>
                <a:chOff x="3625066" y="5219699"/>
                <a:chExt cx="558800" cy="349250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76F1810-B355-2440-8235-B13DCD0FBFBC}"/>
                    </a:ext>
                  </a:extLst>
                </p:cNvPr>
                <p:cNvCxnSpPr/>
                <p:nvPr/>
              </p:nvCxnSpPr>
              <p:spPr>
                <a:xfrm>
                  <a:off x="3625066" y="5568949"/>
                  <a:ext cx="558800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5" name="Left-Right-Up Arrow 74">
                  <a:extLst>
                    <a:ext uri="{FF2B5EF4-FFF2-40B4-BE49-F238E27FC236}">
                      <a16:creationId xmlns:a16="http://schemas.microsoft.com/office/drawing/2014/main" id="{328C6FC2-0288-A84C-AA1F-6E35A5B85ED9}"/>
                    </a:ext>
                  </a:extLst>
                </p:cNvPr>
                <p:cNvSpPr/>
                <p:nvPr/>
              </p:nvSpPr>
              <p:spPr>
                <a:xfrm rot="10800000">
                  <a:off x="3734599" y="5219699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091D12-DA8A-F041-B32D-220BB14459A3}"/>
                </a:ext>
              </a:extLst>
            </p:cNvPr>
            <p:cNvGrpSpPr/>
            <p:nvPr/>
          </p:nvGrpSpPr>
          <p:grpSpPr>
            <a:xfrm>
              <a:off x="3259138" y="4444998"/>
              <a:ext cx="2727325" cy="2060575"/>
              <a:chOff x="3856034" y="4190998"/>
              <a:chExt cx="2727325" cy="206057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BAFE74E-D864-6246-B4E9-F8A6056FB08A}"/>
                  </a:ext>
                </a:extLst>
              </p:cNvPr>
              <p:cNvSpPr/>
              <p:nvPr/>
            </p:nvSpPr>
            <p:spPr>
              <a:xfrm>
                <a:off x="3856034" y="4190998"/>
                <a:ext cx="2727325" cy="2060575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Component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identity: iGEM#E0040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name: GFP</a:t>
                </a:r>
              </a:p>
              <a:p>
                <a:pPr marL="457200" lvl="0" indent="-457200"/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type: </a:t>
                </a:r>
                <a:r>
                  <a:rPr lang="en-US" kern="0" dirty="0">
                    <a:solidFill>
                      <a:prstClr val="black"/>
                    </a:solidFill>
                    <a:latin typeface="Corbel"/>
                  </a:rPr>
                  <a:t>SBO:0000251 (DNA)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role: SO:0000316 (CDS)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74A44BE-25DD-3B44-8FDD-7009130A0EDF}"/>
                  </a:ext>
                </a:extLst>
              </p:cNvPr>
              <p:cNvGrpSpPr/>
              <p:nvPr/>
            </p:nvGrpSpPr>
            <p:grpSpPr>
              <a:xfrm>
                <a:off x="4692649" y="5967357"/>
                <a:ext cx="993775" cy="228600"/>
                <a:chOff x="7407276" y="5087884"/>
                <a:chExt cx="993775" cy="2286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3BED9C3D-1886-4144-81DC-298E79CE9AEB}"/>
                    </a:ext>
                  </a:extLst>
                </p:cNvPr>
                <p:cNvCxnSpPr/>
                <p:nvPr/>
              </p:nvCxnSpPr>
              <p:spPr>
                <a:xfrm>
                  <a:off x="7407276" y="5205250"/>
                  <a:ext cx="993775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71" name="Pentagon 70">
                  <a:extLst>
                    <a:ext uri="{FF2B5EF4-FFF2-40B4-BE49-F238E27FC236}">
                      <a16:creationId xmlns:a16="http://schemas.microsoft.com/office/drawing/2014/main" id="{05261291-0416-6449-A559-B1A0CDA0B73F}"/>
                    </a:ext>
                  </a:extLst>
                </p:cNvPr>
                <p:cNvSpPr/>
                <p:nvPr/>
              </p:nvSpPr>
              <p:spPr>
                <a:xfrm>
                  <a:off x="7559676" y="5087884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BE105149-F649-E345-A102-00108A1A94E7}"/>
                </a:ext>
              </a:extLst>
            </p:cNvPr>
            <p:cNvCxnSpPr>
              <a:cxnSpLocks/>
              <a:stCxn id="82" idx="2"/>
              <a:endCxn id="72" idx="0"/>
            </p:cNvCxnSpPr>
            <p:nvPr/>
          </p:nvCxnSpPr>
          <p:spPr>
            <a:xfrm rot="16200000" flipH="1">
              <a:off x="7100688" y="3902271"/>
              <a:ext cx="392308" cy="6931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Straight Arrow Connector 54">
              <a:extLst>
                <a:ext uri="{FF2B5EF4-FFF2-40B4-BE49-F238E27FC236}">
                  <a16:creationId xmlns:a16="http://schemas.microsoft.com/office/drawing/2014/main" id="{4A7DC415-D05A-4B49-805F-6410A950B737}"/>
                </a:ext>
              </a:extLst>
            </p:cNvPr>
            <p:cNvCxnSpPr>
              <a:cxnSpLocks/>
              <a:stCxn id="83" idx="2"/>
              <a:endCxn id="68" idx="0"/>
            </p:cNvCxnSpPr>
            <p:nvPr/>
          </p:nvCxnSpPr>
          <p:spPr>
            <a:xfrm rot="16200000" flipH="1">
              <a:off x="4425156" y="4247352"/>
              <a:ext cx="392309" cy="298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54">
              <a:extLst>
                <a:ext uri="{FF2B5EF4-FFF2-40B4-BE49-F238E27FC236}">
                  <a16:creationId xmlns:a16="http://schemas.microsoft.com/office/drawing/2014/main" id="{C2E10476-3560-7E4E-8BA3-7CE6DCF26945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rot="5400000">
              <a:off x="1766094" y="3870921"/>
              <a:ext cx="392309" cy="755844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CB4288-9214-3341-9E84-14ACB7D2F8B5}"/>
                </a:ext>
              </a:extLst>
            </p:cNvPr>
            <p:cNvSpPr txBox="1"/>
            <p:nvPr/>
          </p:nvSpPr>
          <p:spPr>
            <a:xfrm>
              <a:off x="2316157" y="397495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instanceOf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F7BECC-FB79-FB4B-B3FD-C4801EF86B4D}"/>
                </a:ext>
              </a:extLst>
            </p:cNvPr>
            <p:cNvSpPr txBox="1"/>
            <p:nvPr/>
          </p:nvSpPr>
          <p:spPr>
            <a:xfrm>
              <a:off x="4577305" y="3998963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0F6AB0-CDBD-4C42-984B-1D0C350345BD}"/>
                </a:ext>
              </a:extLst>
            </p:cNvPr>
            <p:cNvSpPr txBox="1"/>
            <p:nvPr/>
          </p:nvSpPr>
          <p:spPr>
            <a:xfrm>
              <a:off x="6008508" y="3986161"/>
              <a:ext cx="9957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421A5F-996A-FE4C-AC19-39DAC28A2065}"/>
              </a:ext>
            </a:extLst>
          </p:cNvPr>
          <p:cNvGrpSpPr/>
          <p:nvPr/>
        </p:nvGrpSpPr>
        <p:grpSpPr>
          <a:xfrm>
            <a:off x="1420690" y="1718987"/>
            <a:ext cx="6347460" cy="843949"/>
            <a:chOff x="1471490" y="1748852"/>
            <a:chExt cx="6347460" cy="84394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D2EC12-6421-CF4F-80CF-347AD4F44944}"/>
                </a:ext>
              </a:extLst>
            </p:cNvPr>
            <p:cNvSpPr/>
            <p:nvPr/>
          </p:nvSpPr>
          <p:spPr>
            <a:xfrm>
              <a:off x="14714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A4302A-9A06-6542-B66C-A658F9103FA5}"/>
                </a:ext>
              </a:extLst>
            </p:cNvPr>
            <p:cNvSpPr/>
            <p:nvPr/>
          </p:nvSpPr>
          <p:spPr>
            <a:xfrm>
              <a:off x="608159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0C4896-954D-9744-B398-A118AFA82619}"/>
                </a:ext>
              </a:extLst>
            </p:cNvPr>
            <p:cNvSpPr/>
            <p:nvPr/>
          </p:nvSpPr>
          <p:spPr>
            <a:xfrm>
              <a:off x="3751140" y="2186401"/>
              <a:ext cx="173736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SubComponent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84" name="Straight Arrow Connector 54">
              <a:extLst>
                <a:ext uri="{FF2B5EF4-FFF2-40B4-BE49-F238E27FC236}">
                  <a16:creationId xmlns:a16="http://schemas.microsoft.com/office/drawing/2014/main" id="{7AA6D610-83EF-1E45-B266-644D58A4F94A}"/>
                </a:ext>
              </a:extLst>
            </p:cNvPr>
            <p:cNvCxnSpPr>
              <a:stCxn id="52" idx="2"/>
              <a:endCxn id="81" idx="0"/>
            </p:cNvCxnSpPr>
            <p:nvPr/>
          </p:nvCxnSpPr>
          <p:spPr>
            <a:xfrm rot="5400000">
              <a:off x="3297711" y="861312"/>
              <a:ext cx="367548" cy="228263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54">
              <a:extLst>
                <a:ext uri="{FF2B5EF4-FFF2-40B4-BE49-F238E27FC236}">
                  <a16:creationId xmlns:a16="http://schemas.microsoft.com/office/drawing/2014/main" id="{8798C2B1-0D5E-E440-9DE5-F0683A4A047B}"/>
                </a:ext>
              </a:extLst>
            </p:cNvPr>
            <p:cNvCxnSpPr>
              <a:stCxn id="52" idx="2"/>
              <a:endCxn id="83" idx="0"/>
            </p:cNvCxnSpPr>
            <p:nvPr/>
          </p:nvCxnSpPr>
          <p:spPr>
            <a:xfrm rot="5400000">
              <a:off x="4437536" y="2001137"/>
              <a:ext cx="367548" cy="298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48859269-D615-FA46-BD9E-A620A01EFFE9}"/>
                </a:ext>
              </a:extLst>
            </p:cNvPr>
            <p:cNvCxnSpPr>
              <a:stCxn id="52" idx="2"/>
              <a:endCxn id="82" idx="0"/>
            </p:cNvCxnSpPr>
            <p:nvPr/>
          </p:nvCxnSpPr>
          <p:spPr>
            <a:xfrm rot="16200000" flipH="1">
              <a:off x="5602761" y="838892"/>
              <a:ext cx="367548" cy="2327470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77A4925-FB6C-7C43-8C94-43FDF8005FA7}"/>
                </a:ext>
              </a:extLst>
            </p:cNvPr>
            <p:cNvSpPr txBox="1"/>
            <p:nvPr/>
          </p:nvSpPr>
          <p:spPr>
            <a:xfrm>
              <a:off x="4607290" y="1748852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90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C69C-4B69-B54F-B40B-D182DBF2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&amp;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6635-8E91-5D46-A428-31FB1B03F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" y="1704107"/>
            <a:ext cx="2340024" cy="180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9D782-AF24-6047-AC2A-21E662B6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8" y="1183016"/>
            <a:ext cx="6807339" cy="329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3669-C421-064F-91EF-B6AE019CA9EC}"/>
              </a:ext>
            </a:extLst>
          </p:cNvPr>
          <p:cNvSpPr txBox="1"/>
          <p:nvPr/>
        </p:nvSpPr>
        <p:spPr>
          <a:xfrm>
            <a:off x="217815" y="3277947"/>
            <a:ext cx="195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IUPAC NA, IUPAC AA,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SMILES, InChI,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35FC-A3E5-3A44-B588-039A1FA9B102}"/>
              </a:ext>
            </a:extLst>
          </p:cNvPr>
          <p:cNvSpPr txBox="1"/>
          <p:nvPr/>
        </p:nvSpPr>
        <p:spPr>
          <a:xfrm>
            <a:off x="2472491" y="1732164"/>
            <a:ext cx="259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Inline or reverse complement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D6372-127B-0A4D-82B0-E4EB48720F6E}"/>
              </a:ext>
            </a:extLst>
          </p:cNvPr>
          <p:cNvSpPr txBox="1"/>
          <p:nvPr/>
        </p:nvSpPr>
        <p:spPr>
          <a:xfrm>
            <a:off x="2622121" y="2668096"/>
            <a:ext cx="208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For introns, insertions,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origin-crossing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23BB62-B2E4-7743-913F-BC6B05F097E2}"/>
              </a:ext>
            </a:extLst>
          </p:cNvPr>
          <p:cNvCxnSpPr/>
          <p:nvPr/>
        </p:nvCxnSpPr>
        <p:spPr>
          <a:xfrm>
            <a:off x="3773979" y="2084506"/>
            <a:ext cx="543576" cy="267995"/>
          </a:xfrm>
          <a:prstGeom prst="bentConnector3">
            <a:avLst>
              <a:gd name="adj1" fmla="val -4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A952AC0-12B5-8443-B623-82BC0C1CAA03}"/>
              </a:ext>
            </a:extLst>
          </p:cNvPr>
          <p:cNvCxnSpPr>
            <a:cxnSpLocks/>
          </p:cNvCxnSpPr>
          <p:nvPr/>
        </p:nvCxnSpPr>
        <p:spPr>
          <a:xfrm flipV="1">
            <a:off x="3664105" y="2571405"/>
            <a:ext cx="622970" cy="182841"/>
          </a:xfrm>
          <a:prstGeom prst="bentConnector3">
            <a:avLst>
              <a:gd name="adj1" fmla="val -7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D9C11E-5A59-2A45-A13C-C853E650FA48}"/>
              </a:ext>
            </a:extLst>
          </p:cNvPr>
          <p:cNvSpPr txBox="1"/>
          <p:nvPr/>
        </p:nvSpPr>
        <p:spPr>
          <a:xfrm>
            <a:off x="6182737" y="3813117"/>
            <a:ext cx="2167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when just connecting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Component &amp;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82C05-C79C-4C4F-B731-DE5D172F18C4}"/>
              </a:ext>
            </a:extLst>
          </p:cNvPr>
          <p:cNvSpPr txBox="1"/>
          <p:nvPr/>
        </p:nvSpPr>
        <p:spPr>
          <a:xfrm>
            <a:off x="4253752" y="4008863"/>
            <a:ext cx="189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Between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restriction site)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BB51-EF24-5E40-9F10-252F8E9CBFA3}"/>
              </a:ext>
            </a:extLst>
          </p:cNvPr>
          <p:cNvSpPr txBox="1"/>
          <p:nvPr/>
        </p:nvSpPr>
        <p:spPr>
          <a:xfrm>
            <a:off x="2218031" y="4237690"/>
            <a:ext cx="2087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1 or more bases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(e.g., coding sequence)</a:t>
            </a:r>
          </a:p>
        </p:txBody>
      </p:sp>
    </p:spTree>
    <p:extLst>
      <p:ext uri="{BB962C8B-B14F-4D97-AF65-F5344CB8AC3E}">
        <p14:creationId xmlns:p14="http://schemas.microsoft.com/office/powerpoint/2010/main" val="311240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b="1" dirty="0"/>
              <a:t>Milestones in the history of SBOL</a:t>
            </a:r>
            <a:endParaRPr lang="en-US" sz="27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58364" y="762000"/>
            <a:ext cx="9525" cy="4219575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1674964" y="752475"/>
            <a:ext cx="7096921" cy="7239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Kick-off </a:t>
            </a:r>
            <a:r>
              <a:rPr lang="en-US" sz="1500" dirty="0"/>
              <a:t>at a computational synthetic biology workshop at the University of Washington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33" y="964384"/>
            <a:ext cx="97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Apr, 2008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540" y="1489566"/>
            <a:ext cx="955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964" y="1371167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SBOL Developers Group </a:t>
            </a:r>
            <a:r>
              <a:rPr lang="en-US" sz="1500" dirty="0"/>
              <a:t>was officially established with adoption of formal rules of governance and election of editors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296" y="2014747"/>
            <a:ext cx="982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Sep, 2011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4964" y="1886963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data model </a:t>
            </a:r>
            <a:r>
              <a:rPr lang="en-US" sz="1500" dirty="0"/>
              <a:t>was released </a:t>
            </a:r>
          </a:p>
          <a:p>
            <a:r>
              <a:rPr lang="en-US" sz="1500" dirty="0"/>
              <a:t>(BB FRFC 84)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4964" y="2426080"/>
            <a:ext cx="70969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First version of the </a:t>
            </a:r>
            <a:r>
              <a:rPr lang="en-US" sz="1500" b="1" dirty="0"/>
              <a:t>SBOL Visual</a:t>
            </a:r>
            <a:r>
              <a:rPr lang="en-US" sz="1500" dirty="0"/>
              <a:t> standard was released </a:t>
            </a:r>
          </a:p>
          <a:p>
            <a:r>
              <a:rPr lang="en-US" sz="1500" dirty="0"/>
              <a:t>(BBF RFC 93)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2114" y="2539929"/>
            <a:ext cx="977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2043" y="2948551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2.0</a:t>
            </a:r>
            <a:r>
              <a:rPr lang="en-US" sz="1500" dirty="0"/>
              <a:t> was officially released </a:t>
            </a:r>
          </a:p>
          <a:p>
            <a:r>
              <a:rPr lang="en-US" sz="1500" dirty="0"/>
              <a:t>(BBF RFC 108)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2127" y="3065110"/>
            <a:ext cx="8958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Jul, 2015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186" y="3590292"/>
            <a:ext cx="966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Jun, 2016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4964" y="3574846"/>
            <a:ext cx="709692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ACS Synthetic Biology adopts SBOL </a:t>
            </a:r>
            <a:r>
              <a:rPr lang="en-US" sz="1500" dirty="0"/>
              <a:t>as publication standard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4B943B-10A6-B746-B552-4A5EB0A6AFD1}"/>
              </a:ext>
            </a:extLst>
          </p:cNvPr>
          <p:cNvSpPr/>
          <p:nvPr/>
        </p:nvSpPr>
        <p:spPr>
          <a:xfrm>
            <a:off x="369296" y="4115473"/>
            <a:ext cx="9802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Dec,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0F2C2-12B2-394D-9B3A-B93D8C8E342D}"/>
              </a:ext>
            </a:extLst>
          </p:cNvPr>
          <p:cNvSpPr/>
          <p:nvPr/>
        </p:nvSpPr>
        <p:spPr>
          <a:xfrm>
            <a:off x="1672043" y="3983536"/>
            <a:ext cx="712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Visual 2.0 </a:t>
            </a:r>
            <a:r>
              <a:rPr lang="en-US" sz="1500" dirty="0"/>
              <a:t>officially released</a:t>
            </a:r>
          </a:p>
          <a:p>
            <a:r>
              <a:rPr lang="en-US" sz="1500" b="1" dirty="0"/>
              <a:t>SBOL Version 2.2</a:t>
            </a:r>
            <a:r>
              <a:rPr lang="en-US" sz="1500" dirty="0"/>
              <a:t> supports complete design-build-test cycle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4A811F-BD97-9042-89CA-CF036DBD514E}"/>
              </a:ext>
            </a:extLst>
          </p:cNvPr>
          <p:cNvSpPr/>
          <p:nvPr/>
        </p:nvSpPr>
        <p:spPr>
          <a:xfrm>
            <a:off x="360474" y="4640657"/>
            <a:ext cx="981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Mar,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29121-1725-0D47-81A6-BA1C493BBE8E}"/>
              </a:ext>
            </a:extLst>
          </p:cNvPr>
          <p:cNvSpPr/>
          <p:nvPr/>
        </p:nvSpPr>
        <p:spPr>
          <a:xfrm>
            <a:off x="1678461" y="4624301"/>
            <a:ext cx="7123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SBOL Version 3.0</a:t>
            </a:r>
            <a:r>
              <a:rPr lang="en-US" sz="1500" dirty="0"/>
              <a:t> officially released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Location of a </a:t>
            </a:r>
            <a:r>
              <a:rPr lang="en-US" dirty="0" err="1"/>
              <a:t>SubComponent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0D7935-07AB-4E45-8602-3E800DC57174}"/>
              </a:ext>
            </a:extLst>
          </p:cNvPr>
          <p:cNvSpPr/>
          <p:nvPr/>
        </p:nvSpPr>
        <p:spPr>
          <a:xfrm>
            <a:off x="3083098" y="777467"/>
            <a:ext cx="3860800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21AEBD-9D7D-7D44-B028-6F1F31105F1F}"/>
              </a:ext>
            </a:extLst>
          </p:cNvPr>
          <p:cNvGrpSpPr/>
          <p:nvPr/>
        </p:nvGrpSpPr>
        <p:grpSpPr>
          <a:xfrm>
            <a:off x="3562349" y="1260067"/>
            <a:ext cx="2019300" cy="533400"/>
            <a:chOff x="3581400" y="5067300"/>
            <a:chExt cx="2019300" cy="5334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0DD519-A092-F74E-801E-E35CB624D429}"/>
                </a:ext>
              </a:extLst>
            </p:cNvPr>
            <p:cNvCxnSpPr/>
            <p:nvPr/>
          </p:nvCxnSpPr>
          <p:spPr>
            <a:xfrm>
              <a:off x="3581400" y="5422900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8" name="Chord 47">
              <a:extLst>
                <a:ext uri="{FF2B5EF4-FFF2-40B4-BE49-F238E27FC236}">
                  <a16:creationId xmlns:a16="http://schemas.microsoft.com/office/drawing/2014/main" id="{A204D3E3-B63F-B14B-ABFC-A76FFDC58841}"/>
                </a:ext>
              </a:extLst>
            </p:cNvPr>
            <p:cNvSpPr/>
            <p:nvPr/>
          </p:nvSpPr>
          <p:spPr>
            <a:xfrm>
              <a:off x="3733800" y="5194300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Pentagon 48">
              <a:extLst>
                <a:ext uri="{FF2B5EF4-FFF2-40B4-BE49-F238E27FC236}">
                  <a16:creationId xmlns:a16="http://schemas.microsoft.com/office/drawing/2014/main" id="{9FD10267-2D0E-B848-8F2B-42F4CB4ED8B2}"/>
                </a:ext>
              </a:extLst>
            </p:cNvPr>
            <p:cNvSpPr/>
            <p:nvPr/>
          </p:nvSpPr>
          <p:spPr>
            <a:xfrm>
              <a:off x="4337050" y="5305532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Left-Right-Up Arrow 49">
              <a:extLst>
                <a:ext uri="{FF2B5EF4-FFF2-40B4-BE49-F238E27FC236}">
                  <a16:creationId xmlns:a16="http://schemas.microsoft.com/office/drawing/2014/main" id="{27233C8C-0F7A-894D-8960-3DCD79FD5D6B}"/>
                </a:ext>
              </a:extLst>
            </p:cNvPr>
            <p:cNvSpPr/>
            <p:nvPr/>
          </p:nvSpPr>
          <p:spPr>
            <a:xfrm rot="10800000">
              <a:off x="5175250" y="5067300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B2F6A0D-4981-1B40-A2B5-9B20239F5F2E}"/>
              </a:ext>
            </a:extLst>
          </p:cNvPr>
          <p:cNvSpPr/>
          <p:nvPr/>
        </p:nvSpPr>
        <p:spPr>
          <a:xfrm>
            <a:off x="6261892" y="2884001"/>
            <a:ext cx="2647161" cy="838198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iGEM#B0015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4AD738-4B99-A940-BDC1-B93ACCC48A1B}"/>
              </a:ext>
            </a:extLst>
          </p:cNvPr>
          <p:cNvGrpSpPr/>
          <p:nvPr/>
        </p:nvGrpSpPr>
        <p:grpSpPr>
          <a:xfrm>
            <a:off x="7376324" y="3238113"/>
            <a:ext cx="558800" cy="349250"/>
            <a:chOff x="3625066" y="3908426"/>
            <a:chExt cx="558800" cy="3492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08B62BD-0DF8-2C48-A5F3-22F4E90568CF}"/>
                </a:ext>
              </a:extLst>
            </p:cNvPr>
            <p:cNvCxnSpPr/>
            <p:nvPr/>
          </p:nvCxnSpPr>
          <p:spPr>
            <a:xfrm>
              <a:off x="3625066" y="4257676"/>
              <a:ext cx="5588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54" name="Left-Right-Up Arrow 53">
              <a:extLst>
                <a:ext uri="{FF2B5EF4-FFF2-40B4-BE49-F238E27FC236}">
                  <a16:creationId xmlns:a16="http://schemas.microsoft.com/office/drawing/2014/main" id="{CB985FE9-15AA-284A-9195-88A3EE1B9DD6}"/>
                </a:ext>
              </a:extLst>
            </p:cNvPr>
            <p:cNvSpPr/>
            <p:nvPr/>
          </p:nvSpPr>
          <p:spPr>
            <a:xfrm rot="10800000">
              <a:off x="3734599" y="3908426"/>
              <a:ext cx="311150" cy="330200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102BC-EC4D-9C4B-9E44-9768806149E2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7670800" y="2517367"/>
            <a:ext cx="954615" cy="366634"/>
          </a:xfrm>
          <a:prstGeom prst="bentConnector3">
            <a:avLst>
              <a:gd name="adj1" fmla="val 9963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E04D57-1E3D-AD40-A2B8-BB59036D9DE8}"/>
              </a:ext>
            </a:extLst>
          </p:cNvPr>
          <p:cNvSpPr txBox="1"/>
          <p:nvPr/>
        </p:nvSpPr>
        <p:spPr>
          <a:xfrm>
            <a:off x="7603439" y="248243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D3486-8CBA-1444-A2FF-3BB28D31E69F}"/>
              </a:ext>
            </a:extLst>
          </p:cNvPr>
          <p:cNvSpPr/>
          <p:nvPr/>
        </p:nvSpPr>
        <p:spPr>
          <a:xfrm>
            <a:off x="6235700" y="2314167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8" name="Straight Arrow Connector 54">
            <a:extLst>
              <a:ext uri="{FF2B5EF4-FFF2-40B4-BE49-F238E27FC236}">
                <a16:creationId xmlns:a16="http://schemas.microsoft.com/office/drawing/2014/main" id="{EF3185EE-F935-184C-B191-35D3B7505B50}"/>
              </a:ext>
            </a:extLst>
          </p:cNvPr>
          <p:cNvCxnSpPr>
            <a:stCxn id="45" idx="2"/>
            <a:endCxn id="57" idx="0"/>
          </p:cNvCxnSpPr>
          <p:nvPr/>
        </p:nvCxnSpPr>
        <p:spPr>
          <a:xfrm rot="16200000" flipH="1">
            <a:off x="5723024" y="1083941"/>
            <a:ext cx="520700" cy="19397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A6637B5-8526-A24B-BAE6-0AD9CB637C7D}"/>
              </a:ext>
            </a:extLst>
          </p:cNvPr>
          <p:cNvSpPr txBox="1"/>
          <p:nvPr/>
        </p:nvSpPr>
        <p:spPr>
          <a:xfrm>
            <a:off x="4989676" y="176360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EEB22-001F-B443-911E-0A71D4AEA4DD}"/>
              </a:ext>
            </a:extLst>
          </p:cNvPr>
          <p:cNvGrpSpPr/>
          <p:nvPr/>
        </p:nvGrpSpPr>
        <p:grpSpPr>
          <a:xfrm>
            <a:off x="6203951" y="3722199"/>
            <a:ext cx="2763043" cy="1274485"/>
            <a:chOff x="6203951" y="5002260"/>
            <a:chExt cx="2763043" cy="127448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671D71-C6B4-0C4B-BBB6-3EB1EA10080A}"/>
                </a:ext>
              </a:extLst>
            </p:cNvPr>
            <p:cNvSpPr/>
            <p:nvPr/>
          </p:nvSpPr>
          <p:spPr>
            <a:xfrm>
              <a:off x="6203951" y="5354311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ccaggcatca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2" name="Straight Arrow Connector 54">
              <a:extLst>
                <a:ext uri="{FF2B5EF4-FFF2-40B4-BE49-F238E27FC236}">
                  <a16:creationId xmlns:a16="http://schemas.microsoft.com/office/drawing/2014/main" id="{A9B5E04F-F7FE-1D44-8440-5B04B932C020}"/>
                </a:ext>
              </a:extLst>
            </p:cNvPr>
            <p:cNvCxnSpPr>
              <a:stCxn id="51" idx="2"/>
              <a:endCxn id="61" idx="0"/>
            </p:cNvCxnSpPr>
            <p:nvPr/>
          </p:nvCxnSpPr>
          <p:spPr>
            <a:xfrm>
              <a:off x="7585473" y="5002260"/>
              <a:ext cx="0" cy="352051"/>
            </a:xfrm>
            <a:prstGeom prst="straightConnector1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303772-59FB-5149-9FE5-FF2A351918B2}"/>
                </a:ext>
              </a:extLst>
            </p:cNvPr>
            <p:cNvSpPr txBox="1"/>
            <p:nvPr/>
          </p:nvSpPr>
          <p:spPr>
            <a:xfrm>
              <a:off x="7579123" y="5010684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853CA08-D484-B543-8522-5F31361E7AD1}"/>
              </a:ext>
            </a:extLst>
          </p:cNvPr>
          <p:cNvGrpSpPr/>
          <p:nvPr/>
        </p:nvGrpSpPr>
        <p:grpSpPr>
          <a:xfrm>
            <a:off x="113905" y="1240897"/>
            <a:ext cx="2969194" cy="1332399"/>
            <a:chOff x="5137151" y="4559848"/>
            <a:chExt cx="2969194" cy="13323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A0BA2-A39C-B04A-A022-1B15A72DE64F}"/>
                </a:ext>
              </a:extLst>
            </p:cNvPr>
            <p:cNvSpPr/>
            <p:nvPr/>
          </p:nvSpPr>
          <p:spPr>
            <a:xfrm>
              <a:off x="5137151" y="4969813"/>
              <a:ext cx="2763043" cy="922434"/>
            </a:xfrm>
            <a:prstGeom prst="rect">
              <a:avLst/>
            </a:prstGeom>
            <a:solidFill>
              <a:srgbClr val="80C34F">
                <a:lumMod val="20000"/>
                <a:lumOff val="80000"/>
              </a:srgbClr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encoding: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iupac#naseq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elements: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aaagagga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66" name="Straight Arrow Connector 54">
              <a:extLst>
                <a:ext uri="{FF2B5EF4-FFF2-40B4-BE49-F238E27FC236}">
                  <a16:creationId xmlns:a16="http://schemas.microsoft.com/office/drawing/2014/main" id="{CE9C151A-E763-3B44-B48D-1F8F0F2BA3C7}"/>
                </a:ext>
              </a:extLst>
            </p:cNvPr>
            <p:cNvCxnSpPr>
              <a:stCxn id="45" idx="1"/>
              <a:endCxn id="65" idx="0"/>
            </p:cNvCxnSpPr>
            <p:nvPr/>
          </p:nvCxnSpPr>
          <p:spPr>
            <a:xfrm rot="10800000" flipV="1">
              <a:off x="6518674" y="4604417"/>
              <a:ext cx="1587671" cy="365395"/>
            </a:xfrm>
            <a:prstGeom prst="bentConnector2">
              <a:avLst/>
            </a:prstGeom>
            <a:noFill/>
            <a:ln w="38100" cap="rnd" cmpd="sng" algn="ctr">
              <a:solidFill>
                <a:srgbClr val="80C34F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6615DB-B5CE-3B43-BD36-2D0EA0344DC9}"/>
                </a:ext>
              </a:extLst>
            </p:cNvPr>
            <p:cNvSpPr txBox="1"/>
            <p:nvPr/>
          </p:nvSpPr>
          <p:spPr>
            <a:xfrm>
              <a:off x="6512321" y="4559848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80C34F">
                      <a:lumMod val="75000"/>
                    </a:srgbClr>
                  </a:solidFill>
                  <a:latin typeface="Corbel"/>
                </a:rPr>
                <a:t>hasS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0C34F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equence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1E462B-8743-9E42-BCB0-77E8B7EE84F3}"/>
              </a:ext>
            </a:extLst>
          </p:cNvPr>
          <p:cNvGrpSpPr/>
          <p:nvPr/>
        </p:nvGrpSpPr>
        <p:grpSpPr>
          <a:xfrm>
            <a:off x="2052805" y="2251608"/>
            <a:ext cx="4234906" cy="2683707"/>
            <a:chOff x="2416618" y="4324243"/>
            <a:chExt cx="4234906" cy="2683707"/>
          </a:xfrm>
        </p:grpSpPr>
        <p:cxnSp>
          <p:nvCxnSpPr>
            <p:cNvPr id="72" name="Straight Arrow Connector 54">
              <a:extLst>
                <a:ext uri="{FF2B5EF4-FFF2-40B4-BE49-F238E27FC236}">
                  <a16:creationId xmlns:a16="http://schemas.microsoft.com/office/drawing/2014/main" id="{3128A46C-B226-E84D-A906-20DE5D18A8F7}"/>
                </a:ext>
              </a:extLst>
            </p:cNvPr>
            <p:cNvCxnSpPr>
              <a:cxnSpLocks/>
              <a:stCxn id="78" idx="1"/>
              <a:endCxn id="82" idx="3"/>
            </p:cNvCxnSpPr>
            <p:nvPr/>
          </p:nvCxnSpPr>
          <p:spPr>
            <a:xfrm flipH="1">
              <a:off x="2416618" y="5452069"/>
              <a:ext cx="938222" cy="58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21F72-94AB-4A40-8495-0F69E763ABD0}"/>
                </a:ext>
              </a:extLst>
            </p:cNvPr>
            <p:cNvSpPr txBox="1"/>
            <p:nvPr/>
          </p:nvSpPr>
          <p:spPr>
            <a:xfrm>
              <a:off x="5559558" y="4324243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hasLocation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75" name="Straight Arrow Connector 54">
              <a:extLst>
                <a:ext uri="{FF2B5EF4-FFF2-40B4-BE49-F238E27FC236}">
                  <a16:creationId xmlns:a16="http://schemas.microsoft.com/office/drawing/2014/main" id="{344F154F-29DE-FB43-AB3E-9DE5FC7F601C}"/>
                </a:ext>
              </a:extLst>
            </p:cNvPr>
            <p:cNvCxnSpPr>
              <a:cxnSpLocks/>
              <a:stCxn id="57" idx="1"/>
              <a:endCxn id="76" idx="3"/>
            </p:cNvCxnSpPr>
            <p:nvPr/>
          </p:nvCxnSpPr>
          <p:spPr>
            <a:xfrm rot="10800000" flipV="1">
              <a:off x="5203043" y="4590001"/>
              <a:ext cx="1396471" cy="1956731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44018A-C868-3F4E-BF97-C5656A4F2543}"/>
                </a:ext>
              </a:extLst>
            </p:cNvPr>
            <p:cNvSpPr/>
            <p:nvPr/>
          </p:nvSpPr>
          <p:spPr>
            <a:xfrm>
              <a:off x="4089010" y="6085516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746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875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334CE7-5DA4-4042-B87A-F3513731E6F5}"/>
              </a:ext>
            </a:extLst>
          </p:cNvPr>
          <p:cNvGrpSpPr/>
          <p:nvPr/>
        </p:nvGrpSpPr>
        <p:grpSpPr>
          <a:xfrm>
            <a:off x="350585" y="1793467"/>
            <a:ext cx="4951842" cy="2680631"/>
            <a:chOff x="3136862" y="1844891"/>
            <a:chExt cx="4951842" cy="268063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9E84230-4163-0E48-A6BF-B3D430EF167F}"/>
                </a:ext>
              </a:extLst>
            </p:cNvPr>
            <p:cNvSpPr/>
            <p:nvPr/>
          </p:nvSpPr>
          <p:spPr>
            <a:xfrm>
              <a:off x="5777304" y="3003662"/>
              <a:ext cx="2311400" cy="854391"/>
            </a:xfrm>
            <a:prstGeom prst="rect">
              <a:avLst/>
            </a:prstGeom>
            <a:solidFill>
              <a:srgbClr val="D6EDFC"/>
            </a:solidFill>
            <a:ln w="15875" cap="rnd" cmpd="sng" algn="ctr">
              <a:solidFill>
                <a:srgbClr val="1386C3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SequenceFeature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SO:0001953 (Assembly Scar)</a:t>
              </a:r>
            </a:p>
          </p:txBody>
        </p: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86B8107B-AA24-F749-B2E4-786A5E12061A}"/>
                </a:ext>
              </a:extLst>
            </p:cNvPr>
            <p:cNvCxnSpPr>
              <a:cxnSpLocks/>
              <a:stCxn id="45" idx="2"/>
              <a:endCxn id="78" idx="0"/>
            </p:cNvCxnSpPr>
            <p:nvPr/>
          </p:nvCxnSpPr>
          <p:spPr>
            <a:xfrm rot="5400000">
              <a:off x="6787005" y="1990891"/>
              <a:ext cx="1158771" cy="866771"/>
            </a:xfrm>
            <a:prstGeom prst="bentConnector3">
              <a:avLst>
                <a:gd name="adj1" fmla="val 22740"/>
              </a:avLst>
            </a:prstGeom>
            <a:noFill/>
            <a:ln w="38100" cap="rnd" cmpd="sng" algn="ctr">
              <a:solidFill>
                <a:srgbClr val="1386C3"/>
              </a:solidFill>
              <a:prstDash val="soli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A149A8-5586-4B46-A2B0-A661C954BC4B}"/>
                </a:ext>
              </a:extLst>
            </p:cNvPr>
            <p:cNvSpPr txBox="1"/>
            <p:nvPr/>
          </p:nvSpPr>
          <p:spPr>
            <a:xfrm>
              <a:off x="4769661" y="3429065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hasL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ocation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3F420F27-3AD4-AD42-84A1-D0B0183B4F1A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136862" y="2635200"/>
              <a:ext cx="3374612" cy="1890322"/>
            </a:xfrm>
            <a:prstGeom prst="bentConnector3">
              <a:avLst>
                <a:gd name="adj1" fmla="val 100005"/>
              </a:avLst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E3DC61-56D4-6942-A6CF-4ACDEF1B56D7}"/>
                </a:ext>
              </a:extLst>
            </p:cNvPr>
            <p:cNvSpPr/>
            <p:nvPr/>
          </p:nvSpPr>
          <p:spPr>
            <a:xfrm>
              <a:off x="3725050" y="2969699"/>
              <a:ext cx="1114032" cy="922434"/>
            </a:xfrm>
            <a:prstGeom prst="rect">
              <a:avLst/>
            </a:prstGeom>
            <a:solidFill>
              <a:srgbClr val="A666E1">
                <a:lumMod val="60000"/>
                <a:lumOff val="4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Range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start: 738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end: 745</a:t>
              </a:r>
            </a:p>
          </p:txBody>
        </p:sp>
      </p:grpSp>
      <p:cxnSp>
        <p:nvCxnSpPr>
          <p:cNvPr id="86" name="Straight Arrow Connector 54">
            <a:extLst>
              <a:ext uri="{FF2B5EF4-FFF2-40B4-BE49-F238E27FC236}">
                <a16:creationId xmlns:a16="http://schemas.microsoft.com/office/drawing/2014/main" id="{31F337AC-62E4-2840-86F2-28B62D250A2D}"/>
              </a:ext>
            </a:extLst>
          </p:cNvPr>
          <p:cNvCxnSpPr>
            <a:cxnSpLocks/>
            <a:stCxn id="82" idx="0"/>
            <a:endCxn id="65" idx="2"/>
          </p:cNvCxnSpPr>
          <p:nvPr/>
        </p:nvCxnSpPr>
        <p:spPr>
          <a:xfrm flipH="1" flipV="1">
            <a:off x="1495427" y="2573296"/>
            <a:ext cx="362" cy="344979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1F8AD4-2579-244B-99C4-6D1105D21C91}"/>
              </a:ext>
            </a:extLst>
          </p:cNvPr>
          <p:cNvSpPr txBox="1"/>
          <p:nvPr/>
        </p:nvSpPr>
        <p:spPr>
          <a:xfrm>
            <a:off x="400104" y="262588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3753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5215-6B8D-D647-BF21-ED9722D6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Information: Interaction &amp;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8818-5E58-7642-9A60-DF6000BD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5" y="1505665"/>
            <a:ext cx="5588000" cy="220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1BE544-4B64-FA4F-A7E6-AC406E5B85E9}"/>
              </a:ext>
            </a:extLst>
          </p:cNvPr>
          <p:cNvSpPr/>
          <p:nvPr/>
        </p:nvSpPr>
        <p:spPr>
          <a:xfrm>
            <a:off x="4189615" y="2618878"/>
            <a:ext cx="1768787" cy="623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63B58-B500-2D4A-BB52-FA830759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2" y="1513978"/>
            <a:ext cx="48260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3FF73-F0D3-4C40-954F-369F1E6F5FEA}"/>
              </a:ext>
            </a:extLst>
          </p:cNvPr>
          <p:cNvSpPr txBox="1"/>
          <p:nvPr/>
        </p:nvSpPr>
        <p:spPr>
          <a:xfrm>
            <a:off x="492135" y="3139003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e.g., genetic production,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biochemical reaction,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Inhibition, stimulation,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178-8D79-2042-B6A4-FCEF8EB1C8BC}"/>
              </a:ext>
            </a:extLst>
          </p:cNvPr>
          <p:cNvSpPr txBox="1"/>
          <p:nvPr/>
        </p:nvSpPr>
        <p:spPr>
          <a:xfrm>
            <a:off x="4065892" y="3186327"/>
            <a:ext cx="1792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Template, product,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reactant, inhibitor,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inhibited, …</a:t>
            </a:r>
          </a:p>
        </p:txBody>
      </p:sp>
    </p:spTree>
    <p:extLst>
      <p:ext uri="{BB962C8B-B14F-4D97-AF65-F5344CB8AC3E}">
        <p14:creationId xmlns:p14="http://schemas.microsoft.com/office/powerpoint/2010/main" val="58675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1C40-6972-6547-9983-323861B3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GFP production from expression cassette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12651F-7BF7-8A4B-8A08-2094A372B56C}"/>
              </a:ext>
            </a:extLst>
          </p:cNvPr>
          <p:cNvGrpSpPr/>
          <p:nvPr/>
        </p:nvGrpSpPr>
        <p:grpSpPr>
          <a:xfrm>
            <a:off x="393700" y="4312044"/>
            <a:ext cx="3860800" cy="792082"/>
            <a:chOff x="2692400" y="2065418"/>
            <a:chExt cx="3860800" cy="7920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506961-5B43-BE4A-BE10-64E2E9762322}"/>
                </a:ext>
              </a:extLst>
            </p:cNvPr>
            <p:cNvSpPr/>
            <p:nvPr/>
          </p:nvSpPr>
          <p:spPr>
            <a:xfrm>
              <a:off x="2692400" y="2065418"/>
              <a:ext cx="3860800" cy="79208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F89321-0259-924D-901E-359D5921ECFE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72EDD23-0457-9648-A4E2-533DA16B42DC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0" name="Chord 49">
                <a:extLst>
                  <a:ext uri="{FF2B5EF4-FFF2-40B4-BE49-F238E27FC236}">
                    <a16:creationId xmlns:a16="http://schemas.microsoft.com/office/drawing/2014/main" id="{49F62F9B-8332-0C45-8354-ACDED6470C38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30B6D78-1E25-B840-813D-F91FCC637F79}"/>
                  </a:ext>
                </a:extLst>
              </p:cNvPr>
              <p:cNvSpPr/>
              <p:nvPr/>
            </p:nvSpPr>
            <p:spPr>
              <a:xfrm>
                <a:off x="4337050" y="529502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Left-Right-Up Arrow 51">
                <a:extLst>
                  <a:ext uri="{FF2B5EF4-FFF2-40B4-BE49-F238E27FC236}">
                    <a16:creationId xmlns:a16="http://schemas.microsoft.com/office/drawing/2014/main" id="{1BB400C8-44E3-444F-9A72-792742B5C565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1A1D24-BE00-914B-9462-9E3DB0777C3D}"/>
              </a:ext>
            </a:extLst>
          </p:cNvPr>
          <p:cNvGrpSpPr/>
          <p:nvPr/>
        </p:nvGrpSpPr>
        <p:grpSpPr>
          <a:xfrm>
            <a:off x="4855367" y="4312044"/>
            <a:ext cx="3860800" cy="779552"/>
            <a:chOff x="4855367" y="5558950"/>
            <a:chExt cx="3860800" cy="7795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560D2F-FD4F-F341-8EF1-1AF6A2C38E0A}"/>
                </a:ext>
              </a:extLst>
            </p:cNvPr>
            <p:cNvSpPr/>
            <p:nvPr/>
          </p:nvSpPr>
          <p:spPr>
            <a:xfrm>
              <a:off x="4855367" y="5558950"/>
              <a:ext cx="3860800" cy="779552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biopax#Protein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5" name="Sun 54">
              <a:extLst>
                <a:ext uri="{FF2B5EF4-FFF2-40B4-BE49-F238E27FC236}">
                  <a16:creationId xmlns:a16="http://schemas.microsoft.com/office/drawing/2014/main" id="{66C4A88E-38EC-C848-BC29-0BC1962B6CF6}"/>
                </a:ext>
              </a:extLst>
            </p:cNvPr>
            <p:cNvSpPr/>
            <p:nvPr/>
          </p:nvSpPr>
          <p:spPr>
            <a:xfrm>
              <a:off x="7410685" y="5651143"/>
              <a:ext cx="611097" cy="611097"/>
            </a:xfrm>
            <a:prstGeom prst="sun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GFP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DA83155-C8C1-4045-B044-652FBF0F4234}"/>
              </a:ext>
            </a:extLst>
          </p:cNvPr>
          <p:cNvSpPr/>
          <p:nvPr/>
        </p:nvSpPr>
        <p:spPr>
          <a:xfrm>
            <a:off x="393700" y="907472"/>
            <a:ext cx="3860800" cy="1016000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iGEM#I13504-System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A14374-5722-7249-8F11-DA4F83013104}"/>
              </a:ext>
            </a:extLst>
          </p:cNvPr>
          <p:cNvGrpSpPr/>
          <p:nvPr/>
        </p:nvGrpSpPr>
        <p:grpSpPr>
          <a:xfrm>
            <a:off x="1036374" y="1501206"/>
            <a:ext cx="2019300" cy="437906"/>
            <a:chOff x="1234548" y="5036672"/>
            <a:chExt cx="2019300" cy="43790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6C45A3-AE51-3342-8D18-16A8D22C1273}"/>
                </a:ext>
              </a:extLst>
            </p:cNvPr>
            <p:cNvCxnSpPr/>
            <p:nvPr/>
          </p:nvCxnSpPr>
          <p:spPr>
            <a:xfrm>
              <a:off x="1234548" y="5296778"/>
              <a:ext cx="201930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05FC3294-3FFA-BE42-8778-A584B2CBFA6B}"/>
                </a:ext>
              </a:extLst>
            </p:cNvPr>
            <p:cNvSpPr/>
            <p:nvPr/>
          </p:nvSpPr>
          <p:spPr>
            <a:xfrm>
              <a:off x="1386948" y="5068178"/>
              <a:ext cx="431800" cy="406400"/>
            </a:xfrm>
            <a:prstGeom prst="chord">
              <a:avLst>
                <a:gd name="adj1" fmla="val 10690026"/>
                <a:gd name="adj2" fmla="val 214580"/>
              </a:avLst>
            </a:prstGeom>
            <a:solidFill>
              <a:srgbClr val="A666E1"/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D50BA379-4E1D-7249-9C4E-A0090ECF3740}"/>
                </a:ext>
              </a:extLst>
            </p:cNvPr>
            <p:cNvSpPr/>
            <p:nvPr/>
          </p:nvSpPr>
          <p:spPr>
            <a:xfrm>
              <a:off x="1990198" y="5168900"/>
              <a:ext cx="742950" cy="228600"/>
            </a:xfrm>
            <a:prstGeom prst="homePlate">
              <a:avLst/>
            </a:prstGeom>
            <a:solidFill>
              <a:srgbClr val="80C34F"/>
            </a:solidFill>
            <a:ln w="15875" cap="rnd" cmpd="sng" algn="ctr">
              <a:solidFill>
                <a:srgbClr val="80C34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3" name="Left-Right-Up Arrow 72">
              <a:extLst>
                <a:ext uri="{FF2B5EF4-FFF2-40B4-BE49-F238E27FC236}">
                  <a16:creationId xmlns:a16="http://schemas.microsoft.com/office/drawing/2014/main" id="{BD45AF19-E85A-D549-9A46-E6A9E882809B}"/>
                </a:ext>
              </a:extLst>
            </p:cNvPr>
            <p:cNvSpPr/>
            <p:nvPr/>
          </p:nvSpPr>
          <p:spPr>
            <a:xfrm rot="10800000">
              <a:off x="2828398" y="5036672"/>
              <a:ext cx="311150" cy="234706"/>
            </a:xfrm>
            <a:prstGeom prst="leftRightUpArrow">
              <a:avLst>
                <a:gd name="adj1" fmla="val 18220"/>
                <a:gd name="adj2" fmla="val 8051"/>
                <a:gd name="adj3" fmla="val 0"/>
              </a:avLst>
            </a:prstGeom>
            <a:solidFill>
              <a:srgbClr val="D64787"/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59" name="Sun 58">
            <a:extLst>
              <a:ext uri="{FF2B5EF4-FFF2-40B4-BE49-F238E27FC236}">
                <a16:creationId xmlns:a16="http://schemas.microsoft.com/office/drawing/2014/main" id="{CBDC9311-3A81-F94C-9D1A-1FEFA4B576C0}"/>
              </a:ext>
            </a:extLst>
          </p:cNvPr>
          <p:cNvSpPr/>
          <p:nvPr/>
        </p:nvSpPr>
        <p:spPr>
          <a:xfrm>
            <a:off x="3272592" y="1195479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0" name="Straight Arrow Connector 54">
            <a:extLst>
              <a:ext uri="{FF2B5EF4-FFF2-40B4-BE49-F238E27FC236}">
                <a16:creationId xmlns:a16="http://schemas.microsoft.com/office/drawing/2014/main" id="{F6C24A62-CD78-DF4C-AF3C-5E92FFFE4F55}"/>
              </a:ext>
            </a:extLst>
          </p:cNvPr>
          <p:cNvCxnSpPr>
            <a:stCxn id="72" idx="0"/>
          </p:cNvCxnSpPr>
          <p:nvPr/>
        </p:nvCxnSpPr>
        <p:spPr>
          <a:xfrm rot="5400000" flipH="1" flipV="1">
            <a:off x="2589915" y="948034"/>
            <a:ext cx="201834" cy="1168966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621C13-2E85-5341-9D58-9E05C064239C}"/>
              </a:ext>
            </a:extLst>
          </p:cNvPr>
          <p:cNvGrpSpPr/>
          <p:nvPr/>
        </p:nvGrpSpPr>
        <p:grpSpPr>
          <a:xfrm>
            <a:off x="1535225" y="1859956"/>
            <a:ext cx="6196939" cy="2452088"/>
            <a:chOff x="1468723" y="2425220"/>
            <a:chExt cx="6196939" cy="245208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F3904F-235C-B844-9099-F3F729A26D75}"/>
                </a:ext>
              </a:extLst>
            </p:cNvPr>
            <p:cNvSpPr/>
            <p:nvPr/>
          </p:nvSpPr>
          <p:spPr>
            <a:xfrm>
              <a:off x="3385018" y="2685659"/>
              <a:ext cx="2304582" cy="931836"/>
            </a:xfrm>
            <a:prstGeom prst="rect">
              <a:avLst/>
            </a:prstGeom>
            <a:solidFill>
              <a:srgbClr val="E29D3E">
                <a:lumMod val="20000"/>
                <a:lumOff val="8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Interaction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type: SBO:0000589 (genetic production)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0909D9-A393-0345-B891-2A82D3A9B87F}"/>
                </a:ext>
              </a:extLst>
            </p:cNvPr>
            <p:cNvSpPr/>
            <p:nvPr/>
          </p:nvSpPr>
          <p:spPr>
            <a:xfrm>
              <a:off x="2371530" y="3803581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SBO:0000645 (template)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75B422-0DE8-4E4C-ADDF-C7F12BCA53B8}"/>
                </a:ext>
              </a:extLst>
            </p:cNvPr>
            <p:cNvSpPr/>
            <p:nvPr/>
          </p:nvSpPr>
          <p:spPr>
            <a:xfrm>
              <a:off x="4731551" y="3805084"/>
              <a:ext cx="1974382" cy="931836"/>
            </a:xfrm>
            <a:prstGeom prst="rect">
              <a:avLst/>
            </a:prstGeom>
            <a:solidFill>
              <a:srgbClr val="E29D3E">
                <a:lumMod val="40000"/>
                <a:lumOff val="60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Participation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role: SBO:0000011 (product)</a:t>
              </a:r>
            </a:p>
          </p:txBody>
        </p:sp>
        <p:cxnSp>
          <p:nvCxnSpPr>
            <p:cNvPr id="78" name="Straight Arrow Connector 54">
              <a:extLst>
                <a:ext uri="{FF2B5EF4-FFF2-40B4-BE49-F238E27FC236}">
                  <a16:creationId xmlns:a16="http://schemas.microsoft.com/office/drawing/2014/main" id="{005EB2C9-5F1E-A443-8AF9-F3606418FDF2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>
              <a:off x="6705933" y="4271002"/>
              <a:ext cx="378600" cy="606306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54">
              <a:extLst>
                <a:ext uri="{FF2B5EF4-FFF2-40B4-BE49-F238E27FC236}">
                  <a16:creationId xmlns:a16="http://schemas.microsoft.com/office/drawing/2014/main" id="{909A341B-27B9-8546-A9BD-ADF0078809B9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rot="16200000" flipH="1">
              <a:off x="2901847" y="2668405"/>
              <a:ext cx="673115" cy="293228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54">
              <a:extLst>
                <a:ext uri="{FF2B5EF4-FFF2-40B4-BE49-F238E27FC236}">
                  <a16:creationId xmlns:a16="http://schemas.microsoft.com/office/drawing/2014/main" id="{9F1913C0-79C0-994C-A657-D1A02C03FF30}"/>
                </a:ext>
              </a:extLst>
            </p:cNvPr>
            <p:cNvCxnSpPr>
              <a:stCxn id="75" idx="2"/>
              <a:endCxn id="76" idx="3"/>
            </p:cNvCxnSpPr>
            <p:nvPr/>
          </p:nvCxnSpPr>
          <p:spPr>
            <a:xfrm rot="5400000">
              <a:off x="4115609" y="3847799"/>
              <a:ext cx="652004" cy="191397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54">
              <a:extLst>
                <a:ext uri="{FF2B5EF4-FFF2-40B4-BE49-F238E27FC236}">
                  <a16:creationId xmlns:a16="http://schemas.microsoft.com/office/drawing/2014/main" id="{1C21F5A6-5ABC-4A44-90FA-C3DB1457BCD0}"/>
                </a:ext>
              </a:extLst>
            </p:cNvPr>
            <p:cNvCxnSpPr>
              <a:cxnSpLocks/>
              <a:stCxn id="76" idx="1"/>
              <a:endCxn id="93" idx="2"/>
            </p:cNvCxnSpPr>
            <p:nvPr/>
          </p:nvCxnSpPr>
          <p:spPr>
            <a:xfrm rot="10800000">
              <a:off x="2096998" y="3708679"/>
              <a:ext cx="274533" cy="560821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54">
              <a:extLst>
                <a:ext uri="{FF2B5EF4-FFF2-40B4-BE49-F238E27FC236}">
                  <a16:creationId xmlns:a16="http://schemas.microsoft.com/office/drawing/2014/main" id="{AB8E39FB-F465-574F-820F-66CCE1EFBD13}"/>
                </a:ext>
              </a:extLst>
            </p:cNvPr>
            <p:cNvCxnSpPr>
              <a:stCxn id="75" idx="2"/>
              <a:endCxn id="77" idx="1"/>
            </p:cNvCxnSpPr>
            <p:nvPr/>
          </p:nvCxnSpPr>
          <p:spPr>
            <a:xfrm rot="16200000" flipH="1">
              <a:off x="4307677" y="3847127"/>
              <a:ext cx="653507" cy="194242"/>
            </a:xfrm>
            <a:prstGeom prst="bentConnector2">
              <a:avLst/>
            </a:prstGeom>
            <a:noFill/>
            <a:ln w="38100" cap="rnd" cmpd="sng" algn="ctr">
              <a:solidFill>
                <a:srgbClr val="E29D3E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17CF4C-F67C-D74D-95B0-3C0F3ECE688F}"/>
                </a:ext>
              </a:extLst>
            </p:cNvPr>
            <p:cNvSpPr txBox="1"/>
            <p:nvPr/>
          </p:nvSpPr>
          <p:spPr>
            <a:xfrm>
              <a:off x="1468723" y="422657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03A239-407B-AA4A-9DE5-B278420A26B4}"/>
                </a:ext>
              </a:extLst>
            </p:cNvPr>
            <p:cNvSpPr txBox="1"/>
            <p:nvPr/>
          </p:nvSpPr>
          <p:spPr>
            <a:xfrm>
              <a:off x="6673083" y="398764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participant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BD5E50-0517-5641-A81D-FFE8FC28B206}"/>
                </a:ext>
              </a:extLst>
            </p:cNvPr>
            <p:cNvSpPr txBox="1"/>
            <p:nvPr/>
          </p:nvSpPr>
          <p:spPr>
            <a:xfrm>
              <a:off x="4476490" y="3539801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participation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976DC1-56EB-8E4F-904E-3515E793D19D}"/>
                </a:ext>
              </a:extLst>
            </p:cNvPr>
            <p:cNvSpPr txBox="1"/>
            <p:nvPr/>
          </p:nvSpPr>
          <p:spPr>
            <a:xfrm>
              <a:off x="3045082" y="2425220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E29D3E">
                      <a:lumMod val="75000"/>
                    </a:srgbClr>
                  </a:solidFill>
                  <a:latin typeface="Corbel"/>
                </a:rPr>
                <a:t>hasI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29D3E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nteraction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29D3E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99E0A115-A453-D74E-B7B2-A4949EEA664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658556" y="1618174"/>
            <a:ext cx="6350" cy="2700222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581B8EB-B39F-314E-A5BD-92F04B7924DC}"/>
              </a:ext>
            </a:extLst>
          </p:cNvPr>
          <p:cNvSpPr txBox="1"/>
          <p:nvPr/>
        </p:nvSpPr>
        <p:spPr>
          <a:xfrm>
            <a:off x="7609733" y="1567232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FD5EEB-7F38-2348-A444-0AA4F7169BA8}"/>
              </a:ext>
            </a:extLst>
          </p:cNvPr>
          <p:cNvSpPr/>
          <p:nvPr/>
        </p:nvSpPr>
        <p:spPr>
          <a:xfrm>
            <a:off x="6947356" y="1211774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E5F2113-1C2E-C64E-A481-E62954B84F33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 flipV="1">
            <a:off x="4254500" y="1414974"/>
            <a:ext cx="2692856" cy="49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AAF22F9-B23D-7543-9C96-5B5D6CDE7A24}"/>
              </a:ext>
            </a:extLst>
          </p:cNvPr>
          <p:cNvSpPr txBox="1"/>
          <p:nvPr/>
        </p:nvSpPr>
        <p:spPr>
          <a:xfrm>
            <a:off x="4193650" y="112411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7007E4-642E-AF4E-92F2-4538232DF6C8}"/>
              </a:ext>
            </a:extLst>
          </p:cNvPr>
          <p:cNvSpPr/>
          <p:nvPr/>
        </p:nvSpPr>
        <p:spPr>
          <a:xfrm>
            <a:off x="1445949" y="2577968"/>
            <a:ext cx="1435100" cy="56544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ComponentReference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08512394-6EC9-6840-A951-F886EA62F983}"/>
              </a:ext>
            </a:extLst>
          </p:cNvPr>
          <p:cNvCxnSpPr>
            <a:cxnSpLocks/>
            <a:stCxn id="96" idx="1"/>
            <a:endCxn id="47" idx="1"/>
          </p:cNvCxnSpPr>
          <p:nvPr/>
        </p:nvCxnSpPr>
        <p:spPr>
          <a:xfrm rot="10800000" flipH="1" flipV="1">
            <a:off x="391654" y="2314339"/>
            <a:ext cx="2045" cy="2393746"/>
          </a:xfrm>
          <a:prstGeom prst="bentConnector3">
            <a:avLst>
              <a:gd name="adj1" fmla="val -11178484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3A78EB-7A80-F04E-B462-074F5438ABB7}"/>
              </a:ext>
            </a:extLst>
          </p:cNvPr>
          <p:cNvSpPr txBox="1"/>
          <p:nvPr/>
        </p:nvSpPr>
        <p:spPr>
          <a:xfrm>
            <a:off x="119195" y="349996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DC1069B-3810-C244-B3B2-09436FC2D46D}"/>
              </a:ext>
            </a:extLst>
          </p:cNvPr>
          <p:cNvSpPr/>
          <p:nvPr/>
        </p:nvSpPr>
        <p:spPr>
          <a:xfrm>
            <a:off x="391655" y="2111139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72E84A-82C4-AB40-91B2-F9DBD93E8F7A}"/>
              </a:ext>
            </a:extLst>
          </p:cNvPr>
          <p:cNvSpPr txBox="1"/>
          <p:nvPr/>
        </p:nvSpPr>
        <p:spPr>
          <a:xfrm>
            <a:off x="1142457" y="185208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8E7BD3A0-8105-734D-BBC7-4BA9E95587BD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1107803" y="1923472"/>
            <a:ext cx="1402" cy="187667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14CFD08D-85C0-BE40-A0E1-FD81F501BA84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163499" y="1923472"/>
            <a:ext cx="0" cy="65449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45D9F398-5B4C-3742-A7C7-640A0CA08F87}"/>
              </a:ext>
            </a:extLst>
          </p:cNvPr>
          <p:cNvCxnSpPr>
            <a:cxnSpLocks/>
            <a:stCxn id="93" idx="1"/>
            <a:endCxn id="96" idx="2"/>
          </p:cNvCxnSpPr>
          <p:nvPr/>
        </p:nvCxnSpPr>
        <p:spPr>
          <a:xfrm rot="10800000">
            <a:off x="1109205" y="2517539"/>
            <a:ext cx="336744" cy="34315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E1F8D2E-B16A-5248-B3D1-719BBFF97189}"/>
              </a:ext>
            </a:extLst>
          </p:cNvPr>
          <p:cNvSpPr txBox="1"/>
          <p:nvPr/>
        </p:nvSpPr>
        <p:spPr>
          <a:xfrm>
            <a:off x="1497420" y="386555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D8047-706B-4343-AD41-F3E40F0DFFE6}"/>
              </a:ext>
            </a:extLst>
          </p:cNvPr>
          <p:cNvSpPr txBox="1"/>
          <p:nvPr/>
        </p:nvSpPr>
        <p:spPr>
          <a:xfrm>
            <a:off x="269122" y="260557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9" name="Straight Arrow Connector 54">
            <a:extLst>
              <a:ext uri="{FF2B5EF4-FFF2-40B4-BE49-F238E27FC236}">
                <a16:creationId xmlns:a16="http://schemas.microsoft.com/office/drawing/2014/main" id="{7340E08D-5B18-524A-8699-B6E6F0896FFD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106859" y="3571682"/>
            <a:ext cx="1655130" cy="798400"/>
          </a:xfrm>
          <a:prstGeom prst="bentConnector3">
            <a:avLst>
              <a:gd name="adj1" fmla="val 6004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79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E520-200D-6E4F-B205-C475189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 Topology &amp;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5FB3-6A66-F140-81AB-80491F72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" y="1414650"/>
            <a:ext cx="4699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3E13-94B4-9447-98CD-CDED93D1ABA6}"/>
              </a:ext>
            </a:extLst>
          </p:cNvPr>
          <p:cNvSpPr txBox="1"/>
          <p:nvPr/>
        </p:nvSpPr>
        <p:spPr>
          <a:xfrm>
            <a:off x="4438997" y="1404852"/>
            <a:ext cx="4347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Classes of restriction include: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Identity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verifyIdentical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differentFrom</a:t>
            </a:r>
            <a:r>
              <a:rPr lang="en-US" sz="1600" i="1" dirty="0">
                <a:solidFill>
                  <a:srgbClr val="0070C0"/>
                </a:solidFill>
              </a:rPr>
              <a:t>, replaces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Relative orientation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</a:t>
            </a:r>
            <a:r>
              <a:rPr lang="en-US" sz="1600" i="1" dirty="0" err="1">
                <a:solidFill>
                  <a:srgbClr val="0070C0"/>
                </a:solidFill>
              </a:rPr>
              <a:t>sameOrientationAs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err="1">
                <a:solidFill>
                  <a:srgbClr val="0070C0"/>
                </a:solidFill>
              </a:rPr>
              <a:t>oppositeOrientationAs</a:t>
            </a:r>
            <a:endParaRPr lang="en-US" sz="1600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Topological relations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contains, meets, overlaps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rgbClr val="0070C0"/>
                </a:solidFill>
              </a:rPr>
              <a:t>- Sequence order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   e.g., precedes, equals, contains, starts, finishes</a:t>
            </a:r>
          </a:p>
        </p:txBody>
      </p:sp>
    </p:spTree>
    <p:extLst>
      <p:ext uri="{BB962C8B-B14F-4D97-AF65-F5344CB8AC3E}">
        <p14:creationId xmlns:p14="http://schemas.microsoft.com/office/powerpoint/2010/main" val="23059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Arrow Connector 54">
            <a:extLst>
              <a:ext uri="{FF2B5EF4-FFF2-40B4-BE49-F238E27FC236}">
                <a16:creationId xmlns:a16="http://schemas.microsoft.com/office/drawing/2014/main" id="{FE5B5FDF-2C66-C64E-B5B5-D9DBB14DFAE7}"/>
              </a:ext>
            </a:extLst>
          </p:cNvPr>
          <p:cNvCxnSpPr>
            <a:cxnSpLocks/>
            <a:stCxn id="109" idx="2"/>
            <a:endCxn id="150" idx="1"/>
          </p:cNvCxnSpPr>
          <p:nvPr/>
        </p:nvCxnSpPr>
        <p:spPr>
          <a:xfrm rot="16200000" flipH="1">
            <a:off x="1869432" y="2316523"/>
            <a:ext cx="1509078" cy="518172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54">
            <a:extLst>
              <a:ext uri="{FF2B5EF4-FFF2-40B4-BE49-F238E27FC236}">
                <a16:creationId xmlns:a16="http://schemas.microsoft.com/office/drawing/2014/main" id="{C4FB5D29-AF92-AB4A-84C8-45793627D94E}"/>
              </a:ext>
            </a:extLst>
          </p:cNvPr>
          <p:cNvCxnSpPr>
            <a:cxnSpLocks/>
            <a:stCxn id="134" idx="2"/>
            <a:endCxn id="153" idx="3"/>
          </p:cNvCxnSpPr>
          <p:nvPr/>
        </p:nvCxnSpPr>
        <p:spPr>
          <a:xfrm rot="5400000">
            <a:off x="5792499" y="2279179"/>
            <a:ext cx="1509078" cy="592861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concatenating &amp; reusing components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9B282A-D8AF-CC40-B087-DA69C31F16C5}"/>
              </a:ext>
            </a:extLst>
          </p:cNvPr>
          <p:cNvGrpSpPr/>
          <p:nvPr/>
        </p:nvGrpSpPr>
        <p:grpSpPr>
          <a:xfrm>
            <a:off x="2637725" y="4017454"/>
            <a:ext cx="3860800" cy="1016000"/>
            <a:chOff x="2692400" y="1841500"/>
            <a:chExt cx="3860800" cy="1016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AABC5E-23AC-274C-95A4-F07724D9725F}"/>
                </a:ext>
              </a:extLst>
            </p:cNvPr>
            <p:cNvSpPr/>
            <p:nvPr/>
          </p:nvSpPr>
          <p:spPr>
            <a:xfrm>
              <a:off x="2692400" y="184150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iGEM#I13504-System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B221F68-8C52-AC45-A5D6-4B844CFD3F1D}"/>
                </a:ext>
              </a:extLst>
            </p:cNvPr>
            <p:cNvGrpSpPr/>
            <p:nvPr/>
          </p:nvGrpSpPr>
          <p:grpSpPr>
            <a:xfrm>
              <a:off x="3562349" y="2324100"/>
              <a:ext cx="2019300" cy="533400"/>
              <a:chOff x="3581400" y="5067300"/>
              <a:chExt cx="2019300" cy="5334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132EC23-742B-BE4F-B26B-84446920AA64}"/>
                  </a:ext>
                </a:extLst>
              </p:cNvPr>
              <p:cNvCxnSpPr/>
              <p:nvPr/>
            </p:nvCxnSpPr>
            <p:spPr>
              <a:xfrm>
                <a:off x="3581400" y="5422900"/>
                <a:ext cx="20193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Chord 77">
                <a:extLst>
                  <a:ext uri="{FF2B5EF4-FFF2-40B4-BE49-F238E27FC236}">
                    <a16:creationId xmlns:a16="http://schemas.microsoft.com/office/drawing/2014/main" id="{C1318358-CFD6-C643-AC4A-605154DF5A51}"/>
                  </a:ext>
                </a:extLst>
              </p:cNvPr>
              <p:cNvSpPr/>
              <p:nvPr/>
            </p:nvSpPr>
            <p:spPr>
              <a:xfrm>
                <a:off x="3733800" y="5194300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E70D4918-E53B-DF4E-80DE-B2E79DAC6600}"/>
                  </a:ext>
                </a:extLst>
              </p:cNvPr>
              <p:cNvSpPr/>
              <p:nvPr/>
            </p:nvSpPr>
            <p:spPr>
              <a:xfrm>
                <a:off x="4337050" y="5295022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Left-Right-Up Arrow 79">
                <a:extLst>
                  <a:ext uri="{FF2B5EF4-FFF2-40B4-BE49-F238E27FC236}">
                    <a16:creationId xmlns:a16="http://schemas.microsoft.com/office/drawing/2014/main" id="{6D15E97C-8131-DC4C-B60E-BCCAFB3DF8AB}"/>
                  </a:ext>
                </a:extLst>
              </p:cNvPr>
              <p:cNvSpPr/>
              <p:nvPr/>
            </p:nvSpPr>
            <p:spPr>
              <a:xfrm rot="10800000">
                <a:off x="5175250" y="5067300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86419-8A5E-DB44-8A75-CB70D2B2D0F3}"/>
              </a:ext>
            </a:extLst>
          </p:cNvPr>
          <p:cNvGrpSpPr/>
          <p:nvPr/>
        </p:nvGrpSpPr>
        <p:grpSpPr>
          <a:xfrm>
            <a:off x="241730" y="4017454"/>
            <a:ext cx="2040182" cy="1016000"/>
            <a:chOff x="-1087682" y="3729037"/>
            <a:chExt cx="2040182" cy="1016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225BFF-510A-DA42-81E8-4584623676B0}"/>
                </a:ext>
              </a:extLst>
            </p:cNvPr>
            <p:cNvSpPr/>
            <p:nvPr/>
          </p:nvSpPr>
          <p:spPr>
            <a:xfrm>
              <a:off x="-10876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9954B05-3D13-A74C-BA4F-8F118A2C899B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4" name="Bent Arrow 83">
                <a:extLst>
                  <a:ext uri="{FF2B5EF4-FFF2-40B4-BE49-F238E27FC236}">
                    <a16:creationId xmlns:a16="http://schemas.microsoft.com/office/drawing/2014/main" id="{2E2AFB01-966C-4048-BA57-3BB8F7DFB472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86FCC1-BBAD-2A41-82EB-CD0CFF304A60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137ABD-6547-7044-962E-5AF9FB5311D5}"/>
              </a:ext>
            </a:extLst>
          </p:cNvPr>
          <p:cNvGrpSpPr/>
          <p:nvPr/>
        </p:nvGrpSpPr>
        <p:grpSpPr>
          <a:xfrm>
            <a:off x="6854339" y="4017454"/>
            <a:ext cx="2040182" cy="1016000"/>
            <a:chOff x="-1316282" y="3729037"/>
            <a:chExt cx="2040182" cy="1016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8E2B6B-F37D-2841-A9F5-5D3F1CD20C41}"/>
                </a:ext>
              </a:extLst>
            </p:cNvPr>
            <p:cNvSpPr/>
            <p:nvPr/>
          </p:nvSpPr>
          <p:spPr>
            <a:xfrm>
              <a:off x="-1316282" y="3729037"/>
              <a:ext cx="2040182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iGEM#J23106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EE55443-04C6-A949-B289-0463D604BA3A}"/>
                </a:ext>
              </a:extLst>
            </p:cNvPr>
            <p:cNvGrpSpPr/>
            <p:nvPr/>
          </p:nvGrpSpPr>
          <p:grpSpPr>
            <a:xfrm>
              <a:off x="-393700" y="4165600"/>
              <a:ext cx="584200" cy="376237"/>
              <a:chOff x="-393700" y="4165600"/>
              <a:chExt cx="584200" cy="376237"/>
            </a:xfrm>
          </p:grpSpPr>
          <p:sp>
            <p:nvSpPr>
              <p:cNvPr id="89" name="Bent Arrow 88">
                <a:extLst>
                  <a:ext uri="{FF2B5EF4-FFF2-40B4-BE49-F238E27FC236}">
                    <a16:creationId xmlns:a16="http://schemas.microsoft.com/office/drawing/2014/main" id="{65D4F241-0027-114D-AC79-53C6369193F3}"/>
                  </a:ext>
                </a:extLst>
              </p:cNvPr>
              <p:cNvSpPr/>
              <p:nvPr/>
            </p:nvSpPr>
            <p:spPr>
              <a:xfrm>
                <a:off x="-254000" y="4165600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BE359B-CDC9-C14B-B84F-AF2F31FE12C4}"/>
                  </a:ext>
                </a:extLst>
              </p:cNvPr>
              <p:cNvCxnSpPr/>
              <p:nvPr/>
            </p:nvCxnSpPr>
            <p:spPr>
              <a:xfrm>
                <a:off x="-393700" y="4541837"/>
                <a:ext cx="58420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3FC7C5D-3FC7-1544-A1A9-F9398B03A7C3}"/>
              </a:ext>
            </a:extLst>
          </p:cNvPr>
          <p:cNvSpPr txBox="1"/>
          <p:nvPr/>
        </p:nvSpPr>
        <p:spPr>
          <a:xfrm>
            <a:off x="4116076" y="3515141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15FC4B-187D-A34A-BB8C-D49856FD2139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97985" y="1420216"/>
            <a:chExt cx="3860800" cy="1016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E8B860B-4483-BD46-9338-135A7A64182D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2814A6-DA81-DE46-893D-17F7F9CB6700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111" name="Chord 110">
                <a:extLst>
                  <a:ext uri="{FF2B5EF4-FFF2-40B4-BE49-F238E27FC236}">
                    <a16:creationId xmlns:a16="http://schemas.microsoft.com/office/drawing/2014/main" id="{CBAFFA73-202F-2A41-918B-C94D17A87F4E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2" name="Left-Right-Up Arrow 111">
                <a:extLst>
                  <a:ext uri="{FF2B5EF4-FFF2-40B4-BE49-F238E27FC236}">
                    <a16:creationId xmlns:a16="http://schemas.microsoft.com/office/drawing/2014/main" id="{15938B18-3FBA-FF4E-8A66-068210BF2B55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3" name="Bent Arrow 112">
                <a:extLst>
                  <a:ext uri="{FF2B5EF4-FFF2-40B4-BE49-F238E27FC236}">
                    <a16:creationId xmlns:a16="http://schemas.microsoft.com/office/drawing/2014/main" id="{AD8E5B9D-9801-C444-A7B2-0DCCCC63A54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1B0ECC3-82B7-AA41-A7D6-BBFCBCDB2360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5" name="Pentagon 114">
                <a:extLst>
                  <a:ext uri="{FF2B5EF4-FFF2-40B4-BE49-F238E27FC236}">
                    <a16:creationId xmlns:a16="http://schemas.microsoft.com/office/drawing/2014/main" id="{09BC9312-57DE-8D4A-8F67-9F6D62D04947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3FDB82-09A1-CD44-A588-F9C2584E77B0}"/>
              </a:ext>
            </a:extLst>
          </p:cNvPr>
          <p:cNvSpPr/>
          <p:nvPr/>
        </p:nvSpPr>
        <p:spPr>
          <a:xfrm>
            <a:off x="3823438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7E56ED-99F0-8D4D-8524-416DDC14B49D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87FCF8D5-B40C-E148-AA7E-A25BC3E04433}"/>
              </a:ext>
            </a:extLst>
          </p:cNvPr>
          <p:cNvCxnSpPr>
            <a:stCxn id="95" idx="2"/>
            <a:endCxn id="82" idx="0"/>
          </p:cNvCxnSpPr>
          <p:nvPr/>
        </p:nvCxnSpPr>
        <p:spPr>
          <a:xfrm rot="16200000" flipH="1">
            <a:off x="966218" y="3721851"/>
            <a:ext cx="475074" cy="11613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A68FC-1E0B-CF48-AB95-445F74BD8FA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99" name="Straight Arrow Connector 54">
            <a:extLst>
              <a:ext uri="{FF2B5EF4-FFF2-40B4-BE49-F238E27FC236}">
                <a16:creationId xmlns:a16="http://schemas.microsoft.com/office/drawing/2014/main" id="{05758E3E-4D66-8544-B69D-F7352AADFE90}"/>
              </a:ext>
            </a:extLst>
          </p:cNvPr>
          <p:cNvCxnSpPr>
            <a:stCxn id="109" idx="2"/>
            <a:endCxn id="95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E5079FA-23F0-DD44-9E39-5B858B36FD43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 rot="16200000" flipH="1">
            <a:off x="2619739" y="1566215"/>
            <a:ext cx="1305878" cy="1815587"/>
          </a:xfrm>
          <a:prstGeom prst="bentConnector3">
            <a:avLst>
              <a:gd name="adj1" fmla="val 1880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164F6564-87A8-8549-8935-9C9B3F14D3BE}"/>
              </a:ext>
            </a:extLst>
          </p:cNvPr>
          <p:cNvCxnSpPr>
            <a:stCxn id="105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D5A243E-8565-5C4B-9EA4-F44089A438E0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D683F9-61E2-ED4F-ADA0-3EACAB11ABB0}"/>
              </a:ext>
            </a:extLst>
          </p:cNvPr>
          <p:cNvSpPr txBox="1"/>
          <p:nvPr/>
        </p:nvSpPr>
        <p:spPr>
          <a:xfrm>
            <a:off x="2913894" y="276627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666E1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8118A693-5FFF-9541-B319-FFA870159A77}"/>
              </a:ext>
            </a:extLst>
          </p:cNvPr>
          <p:cNvCxnSpPr>
            <a:stCxn id="105" idx="3"/>
          </p:cNvCxnSpPr>
          <p:nvPr/>
        </p:nvCxnSpPr>
        <p:spPr>
          <a:xfrm>
            <a:off x="3302602" y="2587907"/>
            <a:ext cx="205072" cy="548072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FB1D1-19D7-9348-8C27-07B5F29C2344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7079E79-2C6E-C440-B369-5BC925F5CD41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3193C76F-51B8-AA4D-BE23-39A980B9B1D0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4F2B5F3-E4EE-C74C-A5A7-B61EAEEF6F22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BFBD9A4-845D-ED4E-8650-923B64C0835C}"/>
              </a:ext>
            </a:extLst>
          </p:cNvPr>
          <p:cNvGrpSpPr/>
          <p:nvPr/>
        </p:nvGrpSpPr>
        <p:grpSpPr>
          <a:xfrm>
            <a:off x="4913068" y="805070"/>
            <a:ext cx="4084849" cy="3218738"/>
            <a:chOff x="4913068" y="1420216"/>
            <a:chExt cx="4084849" cy="3218738"/>
          </a:xfrm>
        </p:grpSpPr>
        <p:cxnSp>
          <p:nvCxnSpPr>
            <p:cNvPr id="117" name="Straight Arrow Connector 54">
              <a:extLst>
                <a:ext uri="{FF2B5EF4-FFF2-40B4-BE49-F238E27FC236}">
                  <a16:creationId xmlns:a16="http://schemas.microsoft.com/office/drawing/2014/main" id="{F9CDBCC4-398A-004D-807F-FCE358CCFBDC}"/>
                </a:ext>
              </a:extLst>
            </p:cNvPr>
            <p:cNvCxnSpPr>
              <a:stCxn id="119" idx="2"/>
              <a:endCxn id="87" idx="0"/>
            </p:cNvCxnSpPr>
            <p:nvPr/>
          </p:nvCxnSpPr>
          <p:spPr>
            <a:xfrm rot="5400000">
              <a:off x="7721490" y="4310467"/>
              <a:ext cx="475074" cy="169193"/>
            </a:xfrm>
            <a:prstGeom prst="bentConnector3">
              <a:avLst>
                <a:gd name="adj1" fmla="val 50000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ADB95F-5E64-6A4E-BB18-7FCF13C43753}"/>
                </a:ext>
              </a:extLst>
            </p:cNvPr>
            <p:cNvSpPr txBox="1"/>
            <p:nvPr/>
          </p:nvSpPr>
          <p:spPr>
            <a:xfrm>
              <a:off x="8002132" y="4157525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instanceOf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E66CB8-E512-6142-A3FE-A9A8B679EF86}"/>
                </a:ext>
              </a:extLst>
            </p:cNvPr>
            <p:cNvSpPr/>
            <p:nvPr/>
          </p:nvSpPr>
          <p:spPr>
            <a:xfrm>
              <a:off x="7326073" y="3751126"/>
              <a:ext cx="1435100" cy="406400"/>
            </a:xfrm>
            <a:prstGeom prst="rect">
              <a:avLst/>
            </a:prstGeom>
            <a:solidFill>
              <a:srgbClr val="30ACEC">
                <a:lumMod val="40000"/>
                <a:lumOff val="6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en-US" b="1" kern="0" dirty="0" err="1">
                  <a:solidFill>
                    <a:prstClr val="black"/>
                  </a:solidFill>
                  <a:latin typeface="Corbel"/>
                </a:rPr>
                <a:t>SubC</a:t>
              </a:r>
              <a:endParaRPr lang="en-US" kern="0" dirty="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C5A53C5-E18C-B442-88DA-76E9DF26D1A5}"/>
                </a:ext>
              </a:extLst>
            </p:cNvPr>
            <p:cNvGrpSpPr/>
            <p:nvPr/>
          </p:nvGrpSpPr>
          <p:grpSpPr>
            <a:xfrm>
              <a:off x="4913068" y="1420216"/>
              <a:ext cx="3860800" cy="1016000"/>
              <a:chOff x="497985" y="1420216"/>
              <a:chExt cx="3860800" cy="10160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E2B7736-8114-6F4C-81B8-3F1F98D08FF7}"/>
                  </a:ext>
                </a:extLst>
              </p:cNvPr>
              <p:cNvSpPr/>
              <p:nvPr/>
            </p:nvSpPr>
            <p:spPr>
              <a:xfrm>
                <a:off x="497985" y="1420216"/>
                <a:ext cx="3860800" cy="1016000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A18BE6D-A1C4-6547-B9E2-C26C66DA3B83}"/>
                  </a:ext>
                </a:extLst>
              </p:cNvPr>
              <p:cNvGrpSpPr/>
              <p:nvPr/>
            </p:nvGrpSpPr>
            <p:grpSpPr>
              <a:xfrm>
                <a:off x="1193800" y="1879797"/>
                <a:ext cx="2434734" cy="556419"/>
                <a:chOff x="952500" y="1879797"/>
                <a:chExt cx="2434734" cy="556419"/>
              </a:xfrm>
            </p:grpSpPr>
            <p:sp>
              <p:nvSpPr>
                <p:cNvPr id="136" name="Chord 135">
                  <a:extLst>
                    <a:ext uri="{FF2B5EF4-FFF2-40B4-BE49-F238E27FC236}">
                      <a16:creationId xmlns:a16="http://schemas.microsoft.com/office/drawing/2014/main" id="{C7760976-A5E2-8345-9F44-D0824D657D3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eft-Right-Up Arrow 136">
                  <a:extLst>
                    <a:ext uri="{FF2B5EF4-FFF2-40B4-BE49-F238E27FC236}">
                      <a16:creationId xmlns:a16="http://schemas.microsoft.com/office/drawing/2014/main" id="{6204B075-7C75-4942-8D27-C8E07165E41E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Bent Arrow 137">
                  <a:extLst>
                    <a:ext uri="{FF2B5EF4-FFF2-40B4-BE49-F238E27FC236}">
                      <a16:creationId xmlns:a16="http://schemas.microsoft.com/office/drawing/2014/main" id="{01689C27-30AD-2A45-BEA1-419590D7F007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DF4FF1AC-4EFE-6E47-892B-C36ECB2FA3CE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140" name="Pentagon 139">
                  <a:extLst>
                    <a:ext uri="{FF2B5EF4-FFF2-40B4-BE49-F238E27FC236}">
                      <a16:creationId xmlns:a16="http://schemas.microsoft.com/office/drawing/2014/main" id="{A6636502-9377-254E-B3DA-529AA58518AB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2" name="Straight Arrow Connector 54">
              <a:extLst>
                <a:ext uri="{FF2B5EF4-FFF2-40B4-BE49-F238E27FC236}">
                  <a16:creationId xmlns:a16="http://schemas.microsoft.com/office/drawing/2014/main" id="{F9009CA4-F57B-0244-A548-7596B273A4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7893" y="4157526"/>
              <a:ext cx="0" cy="481428"/>
            </a:xfrm>
            <a:prstGeom prst="straightConnector1">
              <a:avLst/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CF8CAD-4C9E-D941-ADE2-A8531ED49376}"/>
                </a:ext>
              </a:extLst>
            </p:cNvPr>
            <p:cNvSpPr txBox="1"/>
            <p:nvPr/>
          </p:nvSpPr>
          <p:spPr>
            <a:xfrm>
              <a:off x="5542236" y="4119986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 err="1">
                  <a:solidFill>
                    <a:srgbClr val="30ACEC">
                      <a:lumMod val="75000"/>
                    </a:srgbClr>
                  </a:solidFill>
                  <a:latin typeface="Corbel"/>
                </a:rPr>
                <a:t>hasFeature</a:t>
              </a:r>
              <a:endParaRPr lang="en-US" sz="1400" kern="0" dirty="0">
                <a:solidFill>
                  <a:srgbClr val="30ACEC">
                    <a:lumMod val="75000"/>
                  </a:srgbClr>
                </a:solidFill>
                <a:latin typeface="Corbel"/>
              </a:endParaRPr>
            </a:p>
          </p:txBody>
        </p:sp>
        <p:cxnSp>
          <p:nvCxnSpPr>
            <p:cNvPr id="124" name="Straight Arrow Connector 54">
              <a:extLst>
                <a:ext uri="{FF2B5EF4-FFF2-40B4-BE49-F238E27FC236}">
                  <a16:creationId xmlns:a16="http://schemas.microsoft.com/office/drawing/2014/main" id="{FD4F9556-BD93-3341-A5A7-DA201C7CD963}"/>
                </a:ext>
              </a:extLst>
            </p:cNvPr>
            <p:cNvCxnSpPr>
              <a:stCxn id="134" idx="2"/>
              <a:endCxn id="119" idx="0"/>
            </p:cNvCxnSpPr>
            <p:nvPr/>
          </p:nvCxnSpPr>
          <p:spPr>
            <a:xfrm rot="16200000" flipH="1">
              <a:off x="6786090" y="2493593"/>
              <a:ext cx="1314910" cy="1200155"/>
            </a:xfrm>
            <a:prstGeom prst="bentConnector3">
              <a:avLst>
                <a:gd name="adj1" fmla="val 20059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47DF2B2-3206-1E4C-91A9-55E76D76F488}"/>
                </a:ext>
              </a:extLst>
            </p:cNvPr>
            <p:cNvSpPr txBox="1"/>
            <p:nvPr/>
          </p:nvSpPr>
          <p:spPr>
            <a:xfrm>
              <a:off x="6806103" y="2381744"/>
              <a:ext cx="1040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ACEC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hasFeature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26" name="Straight Arrow Connector 54">
              <a:extLst>
                <a:ext uri="{FF2B5EF4-FFF2-40B4-BE49-F238E27FC236}">
                  <a16:creationId xmlns:a16="http://schemas.microsoft.com/office/drawing/2014/main" id="{82734AEE-522E-C040-A89C-A592B547B615}"/>
                </a:ext>
              </a:extLst>
            </p:cNvPr>
            <p:cNvCxnSpPr>
              <a:cxnSpLocks/>
              <a:stCxn id="134" idx="2"/>
              <a:endCxn id="154" idx="0"/>
            </p:cNvCxnSpPr>
            <p:nvPr/>
          </p:nvCxnSpPr>
          <p:spPr>
            <a:xfrm rot="5400000">
              <a:off x="5268968" y="2167594"/>
              <a:ext cx="1305878" cy="1843122"/>
            </a:xfrm>
            <a:prstGeom prst="bentConnector3">
              <a:avLst>
                <a:gd name="adj1" fmla="val 20718"/>
              </a:avLst>
            </a:prstGeom>
            <a:noFill/>
            <a:ln w="38100" cap="rnd" cmpd="sng" algn="ctr">
              <a:solidFill>
                <a:srgbClr val="30ACEC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Straight Arrow Connector 54">
              <a:extLst>
                <a:ext uri="{FF2B5EF4-FFF2-40B4-BE49-F238E27FC236}">
                  <a16:creationId xmlns:a16="http://schemas.microsoft.com/office/drawing/2014/main" id="{34F47170-81EE-E540-9128-C18FDA1A8935}"/>
                </a:ext>
              </a:extLst>
            </p:cNvPr>
            <p:cNvCxnSpPr/>
            <p:nvPr/>
          </p:nvCxnSpPr>
          <p:spPr>
            <a:xfrm rot="10800000" flipV="1">
              <a:off x="5701079" y="3190144"/>
              <a:ext cx="248673" cy="548073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6FF622-4A04-394A-B479-EB3211D1AA45}"/>
                </a:ext>
              </a:extLst>
            </p:cNvPr>
            <p:cNvSpPr txBox="1"/>
            <p:nvPr/>
          </p:nvSpPr>
          <p:spPr>
            <a:xfrm>
              <a:off x="5668661" y="3393293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object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C6C856-3F95-E94C-B9B9-56B388127029}"/>
                </a:ext>
              </a:extLst>
            </p:cNvPr>
            <p:cNvSpPr txBox="1"/>
            <p:nvPr/>
          </p:nvSpPr>
          <p:spPr>
            <a:xfrm>
              <a:off x="7018860" y="339391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subject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  <p:cxnSp>
          <p:nvCxnSpPr>
            <p:cNvPr id="130" name="Straight Arrow Connector 54">
              <a:extLst>
                <a:ext uri="{FF2B5EF4-FFF2-40B4-BE49-F238E27FC236}">
                  <a16:creationId xmlns:a16="http://schemas.microsoft.com/office/drawing/2014/main" id="{7052B2CE-D815-5845-A010-8521F1D45D31}"/>
                </a:ext>
              </a:extLst>
            </p:cNvPr>
            <p:cNvCxnSpPr/>
            <p:nvPr/>
          </p:nvCxnSpPr>
          <p:spPr>
            <a:xfrm>
              <a:off x="7483768" y="3190145"/>
              <a:ext cx="205072" cy="548072"/>
            </a:xfrm>
            <a:prstGeom prst="bentConnector2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42DE8A9-B65F-D849-9AF2-CB59186661B1}"/>
                </a:ext>
              </a:extLst>
            </p:cNvPr>
            <p:cNvSpPr/>
            <p:nvPr/>
          </p:nvSpPr>
          <p:spPr>
            <a:xfrm>
              <a:off x="5935843" y="3011065"/>
              <a:ext cx="1534017" cy="406401"/>
            </a:xfrm>
            <a:prstGeom prst="rect">
              <a:avLst/>
            </a:prstGeom>
            <a:solidFill>
              <a:srgbClr val="A666E1">
                <a:lumMod val="20000"/>
                <a:lumOff val="80000"/>
              </a:srgbClr>
            </a:solidFill>
            <a:ln w="15875" cap="rnd" cmpd="sng" algn="ctr">
              <a:solidFill>
                <a:srgbClr val="A666E1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CT: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meets </a:t>
              </a:r>
            </a:p>
          </p:txBody>
        </p:sp>
        <p:cxnSp>
          <p:nvCxnSpPr>
            <p:cNvPr id="132" name="Straight Arrow Connector 54">
              <a:extLst>
                <a:ext uri="{FF2B5EF4-FFF2-40B4-BE49-F238E27FC236}">
                  <a16:creationId xmlns:a16="http://schemas.microsoft.com/office/drawing/2014/main" id="{5BAF2BAE-7C67-544C-A782-F9C9D3EB34A4}"/>
                </a:ext>
              </a:extLst>
            </p:cNvPr>
            <p:cNvCxnSpPr/>
            <p:nvPr/>
          </p:nvCxnSpPr>
          <p:spPr>
            <a:xfrm>
              <a:off x="6460706" y="2467796"/>
              <a:ext cx="6590" cy="545360"/>
            </a:xfrm>
            <a:prstGeom prst="straightConnector1">
              <a:avLst/>
            </a:prstGeom>
            <a:noFill/>
            <a:ln w="38100" cap="rnd" cmpd="sng" algn="ctr">
              <a:solidFill>
                <a:srgbClr val="A666E1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915482-0067-724A-85A1-289C7A336F05}"/>
                </a:ext>
              </a:extLst>
            </p:cNvPr>
            <p:cNvSpPr txBox="1"/>
            <p:nvPr/>
          </p:nvSpPr>
          <p:spPr>
            <a:xfrm>
              <a:off x="5287071" y="2395046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A666E1">
                      <a:lumMod val="75000"/>
                    </a:srgbClr>
                  </a:solidFill>
                  <a:latin typeface="Corbel"/>
                </a:rPr>
                <a:t>has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666E1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Constraint</a:t>
              </a:r>
            </a:p>
          </p:txBody>
        </p:sp>
      </p:grpSp>
      <p:sp>
        <p:nvSpPr>
          <p:cNvPr id="144" name="Sun 143">
            <a:extLst>
              <a:ext uri="{FF2B5EF4-FFF2-40B4-BE49-F238E27FC236}">
                <a16:creationId xmlns:a16="http://schemas.microsoft.com/office/drawing/2014/main" id="{F71D6E2A-3FC3-EF4B-A97F-B6AFAAF10B31}"/>
              </a:ext>
            </a:extLst>
          </p:cNvPr>
          <p:cNvSpPr/>
          <p:nvPr/>
        </p:nvSpPr>
        <p:spPr>
          <a:xfrm>
            <a:off x="5561805" y="4121900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sp>
        <p:nvSpPr>
          <p:cNvPr id="146" name="Sun 145">
            <a:extLst>
              <a:ext uri="{FF2B5EF4-FFF2-40B4-BE49-F238E27FC236}">
                <a16:creationId xmlns:a16="http://schemas.microsoft.com/office/drawing/2014/main" id="{E4F2428E-3D22-FB42-B11E-FAB0276E7B6A}"/>
              </a:ext>
            </a:extLst>
          </p:cNvPr>
          <p:cNvSpPr/>
          <p:nvPr/>
        </p:nvSpPr>
        <p:spPr>
          <a:xfrm>
            <a:off x="3586440" y="920031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7" name="Straight Arrow Connector 54">
            <a:extLst>
              <a:ext uri="{FF2B5EF4-FFF2-40B4-BE49-F238E27FC236}">
                <a16:creationId xmlns:a16="http://schemas.microsoft.com/office/drawing/2014/main" id="{8010DB03-3524-AC45-B97A-98D2A9A49966}"/>
              </a:ext>
            </a:extLst>
          </p:cNvPr>
          <p:cNvCxnSpPr>
            <a:cxnSpLocks/>
          </p:cNvCxnSpPr>
          <p:nvPr/>
        </p:nvCxnSpPr>
        <p:spPr>
          <a:xfrm flipV="1">
            <a:off x="2632335" y="1163591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Sun 147">
            <a:extLst>
              <a:ext uri="{FF2B5EF4-FFF2-40B4-BE49-F238E27FC236}">
                <a16:creationId xmlns:a16="http://schemas.microsoft.com/office/drawing/2014/main" id="{407B7207-4403-844F-A25D-24EDA4F8DA47}"/>
              </a:ext>
            </a:extLst>
          </p:cNvPr>
          <p:cNvSpPr/>
          <p:nvPr/>
        </p:nvSpPr>
        <p:spPr>
          <a:xfrm>
            <a:off x="8050436" y="906592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49" name="Straight Arrow Connector 54">
            <a:extLst>
              <a:ext uri="{FF2B5EF4-FFF2-40B4-BE49-F238E27FC236}">
                <a16:creationId xmlns:a16="http://schemas.microsoft.com/office/drawing/2014/main" id="{E0D86C4B-2403-B04C-B0E1-C1308FCD7A86}"/>
              </a:ext>
            </a:extLst>
          </p:cNvPr>
          <p:cNvCxnSpPr>
            <a:cxnSpLocks/>
          </p:cNvCxnSpPr>
          <p:nvPr/>
        </p:nvCxnSpPr>
        <p:spPr>
          <a:xfrm flipV="1">
            <a:off x="7096331" y="1150152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C57170-DD5D-0042-AC4C-B5D3DB2AA7B1}"/>
              </a:ext>
            </a:extLst>
          </p:cNvPr>
          <p:cNvSpPr/>
          <p:nvPr/>
        </p:nvSpPr>
        <p:spPr>
          <a:xfrm>
            <a:off x="2883057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E42E2C-A983-5645-B471-EF2E06B8D010}"/>
              </a:ext>
            </a:extLst>
          </p:cNvPr>
          <p:cNvSpPr/>
          <p:nvPr/>
        </p:nvSpPr>
        <p:spPr>
          <a:xfrm>
            <a:off x="5536540" y="3126948"/>
            <a:ext cx="714067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BC6EA7C-24EE-7748-BDDA-A2284BC33798}"/>
              </a:ext>
            </a:extLst>
          </p:cNvPr>
          <p:cNvSpPr/>
          <p:nvPr/>
        </p:nvSpPr>
        <p:spPr>
          <a:xfrm>
            <a:off x="4637724" y="3126948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58" name="Straight Arrow Connector 54">
            <a:extLst>
              <a:ext uri="{FF2B5EF4-FFF2-40B4-BE49-F238E27FC236}">
                <a16:creationId xmlns:a16="http://schemas.microsoft.com/office/drawing/2014/main" id="{445514F8-15AB-2F4F-8AA2-BBF4AE02FE98}"/>
              </a:ext>
            </a:extLst>
          </p:cNvPr>
          <p:cNvCxnSpPr>
            <a:cxnSpLocks/>
          </p:cNvCxnSpPr>
          <p:nvPr/>
        </p:nvCxnSpPr>
        <p:spPr>
          <a:xfrm>
            <a:off x="4176280" y="3551910"/>
            <a:ext cx="0" cy="48142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9" name="Straight Arrow Connector 54">
            <a:extLst>
              <a:ext uri="{FF2B5EF4-FFF2-40B4-BE49-F238E27FC236}">
                <a16:creationId xmlns:a16="http://schemas.microsoft.com/office/drawing/2014/main" id="{CF74BF1D-9613-DA48-934B-9FD29D9AC419}"/>
              </a:ext>
            </a:extLst>
          </p:cNvPr>
          <p:cNvCxnSpPr>
            <a:cxnSpLocks/>
          </p:cNvCxnSpPr>
          <p:nvPr/>
        </p:nvCxnSpPr>
        <p:spPr>
          <a:xfrm flipH="1">
            <a:off x="5526872" y="3524685"/>
            <a:ext cx="34933" cy="1317391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61" name="Straight Arrow Connector 54">
            <a:extLst>
              <a:ext uri="{FF2B5EF4-FFF2-40B4-BE49-F238E27FC236}">
                <a16:creationId xmlns:a16="http://schemas.microsoft.com/office/drawing/2014/main" id="{CE11D999-407A-3D4E-881C-629B212B2141}"/>
              </a:ext>
            </a:extLst>
          </p:cNvPr>
          <p:cNvCxnSpPr>
            <a:cxnSpLocks/>
          </p:cNvCxnSpPr>
          <p:nvPr/>
        </p:nvCxnSpPr>
        <p:spPr>
          <a:xfrm flipH="1">
            <a:off x="3566680" y="3551910"/>
            <a:ext cx="12887" cy="1278344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5" name="Straight Arrow Connector 54">
            <a:extLst>
              <a:ext uri="{FF2B5EF4-FFF2-40B4-BE49-F238E27FC236}">
                <a16:creationId xmlns:a16="http://schemas.microsoft.com/office/drawing/2014/main" id="{D0A742B3-21DD-7D4D-8B89-3F2B3599A7E9}"/>
              </a:ext>
            </a:extLst>
          </p:cNvPr>
          <p:cNvCxnSpPr>
            <a:cxnSpLocks/>
          </p:cNvCxnSpPr>
          <p:nvPr/>
        </p:nvCxnSpPr>
        <p:spPr>
          <a:xfrm flipV="1">
            <a:off x="4607700" y="4365460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4C49382-9920-ED46-8F9C-6DA49556B4C3}"/>
              </a:ext>
            </a:extLst>
          </p:cNvPr>
          <p:cNvSpPr txBox="1"/>
          <p:nvPr/>
        </p:nvSpPr>
        <p:spPr>
          <a:xfrm>
            <a:off x="2610798" y="351452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67" name="Straight Arrow Connector 54">
            <a:extLst>
              <a:ext uri="{FF2B5EF4-FFF2-40B4-BE49-F238E27FC236}">
                <a16:creationId xmlns:a16="http://schemas.microsoft.com/office/drawing/2014/main" id="{6F190420-376E-7648-8C13-D4D9BB3843F6}"/>
              </a:ext>
            </a:extLst>
          </p:cNvPr>
          <p:cNvCxnSpPr>
            <a:cxnSpLocks/>
            <a:stCxn id="150" idx="3"/>
            <a:endCxn id="94" idx="1"/>
          </p:cNvCxnSpPr>
          <p:nvPr/>
        </p:nvCxnSpPr>
        <p:spPr>
          <a:xfrm>
            <a:off x="3608300" y="3330148"/>
            <a:ext cx="215138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73" name="Straight Arrow Connector 54">
            <a:extLst>
              <a:ext uri="{FF2B5EF4-FFF2-40B4-BE49-F238E27FC236}">
                <a16:creationId xmlns:a16="http://schemas.microsoft.com/office/drawing/2014/main" id="{D2CAD6DD-56E9-CF4B-A476-F646700BC6FB}"/>
              </a:ext>
            </a:extLst>
          </p:cNvPr>
          <p:cNvCxnSpPr>
            <a:cxnSpLocks/>
            <a:stCxn id="153" idx="1"/>
            <a:endCxn id="154" idx="3"/>
          </p:cNvCxnSpPr>
          <p:nvPr/>
        </p:nvCxnSpPr>
        <p:spPr>
          <a:xfrm flipH="1">
            <a:off x="5362967" y="3330148"/>
            <a:ext cx="173573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C87EB-C27D-8A42-B5F5-A12B8473287A}"/>
              </a:ext>
            </a:extLst>
          </p:cNvPr>
          <p:cNvSpPr txBox="1"/>
          <p:nvPr/>
        </p:nvSpPr>
        <p:spPr>
          <a:xfrm rot="5400000">
            <a:off x="3283220" y="277171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4E04DD-3E32-5F41-A3A2-0DFFAD617324}"/>
              </a:ext>
            </a:extLst>
          </p:cNvPr>
          <p:cNvSpPr txBox="1"/>
          <p:nvPr/>
        </p:nvSpPr>
        <p:spPr>
          <a:xfrm rot="5400000">
            <a:off x="5013981" y="2774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8598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Information: Collections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4E318-9BCF-8944-9B53-C620A6A6AB10}"/>
              </a:ext>
            </a:extLst>
          </p:cNvPr>
          <p:cNvGrpSpPr/>
          <p:nvPr/>
        </p:nvGrpSpPr>
        <p:grpSpPr>
          <a:xfrm>
            <a:off x="-29896" y="2142006"/>
            <a:ext cx="3100441" cy="1925500"/>
            <a:chOff x="1081756" y="1008893"/>
            <a:chExt cx="3100441" cy="192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0BC97-704F-8C41-A55D-BFB93B9D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r="6418" b="40439"/>
            <a:stretch/>
          </p:blipFill>
          <p:spPr>
            <a:xfrm>
              <a:off x="1081756" y="1008893"/>
              <a:ext cx="3100441" cy="17397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FB6827-43FA-5B4D-9528-E4F43493FB95}"/>
                </a:ext>
              </a:extLst>
            </p:cNvPr>
            <p:cNvSpPr/>
            <p:nvPr/>
          </p:nvSpPr>
          <p:spPr>
            <a:xfrm>
              <a:off x="1552227" y="2413463"/>
              <a:ext cx="1082908" cy="5209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6B90D4-40C8-3544-BD39-95EF903CEB56}"/>
              </a:ext>
            </a:extLst>
          </p:cNvPr>
          <p:cNvGrpSpPr/>
          <p:nvPr/>
        </p:nvGrpSpPr>
        <p:grpSpPr>
          <a:xfrm>
            <a:off x="2776450" y="855032"/>
            <a:ext cx="6217921" cy="4082489"/>
            <a:chOff x="1038479" y="855908"/>
            <a:chExt cx="7806261" cy="51253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8C9BC6-1DF3-0E41-840F-8C0D136AFF33}"/>
                </a:ext>
              </a:extLst>
            </p:cNvPr>
            <p:cNvGrpSpPr/>
            <p:nvPr/>
          </p:nvGrpSpPr>
          <p:grpSpPr>
            <a:xfrm>
              <a:off x="4983940" y="1259233"/>
              <a:ext cx="3860800" cy="889000"/>
              <a:chOff x="434485" y="1420216"/>
              <a:chExt cx="3860800" cy="889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7F1FBF-7895-D945-8756-F69BB845B2D0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iGEM#interlab16device1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7059FEF-D263-0A45-9F91-5CA62B8706E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Left-Right-Up Arrow 55">
                <a:extLst>
                  <a:ext uri="{FF2B5EF4-FFF2-40B4-BE49-F238E27FC236}">
                    <a16:creationId xmlns:a16="http://schemas.microsoft.com/office/drawing/2014/main" id="{8CF83CCA-A06C-7343-B018-7A093E8F843F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Bent Arrow 56">
                <a:extLst>
                  <a:ext uri="{FF2B5EF4-FFF2-40B4-BE49-F238E27FC236}">
                    <a16:creationId xmlns:a16="http://schemas.microsoft.com/office/drawing/2014/main" id="{1A09A377-9D81-174F-8C0F-17313DC23E5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EF711D-91BC-9041-A8A0-E2A46C97D9E4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5A54A6D-A9B8-AA44-B057-81F2537C56BD}"/>
                  </a:ext>
                </a:extLst>
              </p:cNvPr>
              <p:cNvSpPr/>
              <p:nvPr/>
            </p:nvSpPr>
            <p:spPr>
              <a:xfrm>
                <a:off x="2301384" y="200353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F824DD-2788-354F-94FD-15041F7425E1}"/>
                </a:ext>
              </a:extLst>
            </p:cNvPr>
            <p:cNvGrpSpPr/>
            <p:nvPr/>
          </p:nvGrpSpPr>
          <p:grpSpPr>
            <a:xfrm>
              <a:off x="4983940" y="2225822"/>
              <a:ext cx="3860800" cy="889000"/>
              <a:chOff x="434485" y="1420216"/>
              <a:chExt cx="3860800" cy="889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7ECFE45-4B72-BE4A-8124-F3B18A6AE96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iGEM#interlab16device2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FBB5967D-3E32-7B43-B117-C97549C40C74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3" name="Left-Right-Up Arrow 62">
                <a:extLst>
                  <a:ext uri="{FF2B5EF4-FFF2-40B4-BE49-F238E27FC236}">
                    <a16:creationId xmlns:a16="http://schemas.microsoft.com/office/drawing/2014/main" id="{2EFCA610-8805-3049-B618-C02DA14E7018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4" name="Bent Arrow 63">
                <a:extLst>
                  <a:ext uri="{FF2B5EF4-FFF2-40B4-BE49-F238E27FC236}">
                    <a16:creationId xmlns:a16="http://schemas.microsoft.com/office/drawing/2014/main" id="{F7560192-A079-4F4C-AEE6-F0BCFA06729F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2811C3D-8609-2F44-B3AD-F24A1C03BE22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8944E16B-7FDC-8C4B-8F35-3A2740B68F76}"/>
                  </a:ext>
                </a:extLst>
              </p:cNvPr>
              <p:cNvSpPr/>
              <p:nvPr/>
            </p:nvSpPr>
            <p:spPr>
              <a:xfrm>
                <a:off x="2301384" y="2014046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14CD4B-2106-054B-8360-F4EFFC6BB6D9}"/>
                </a:ext>
              </a:extLst>
            </p:cNvPr>
            <p:cNvGrpSpPr/>
            <p:nvPr/>
          </p:nvGrpSpPr>
          <p:grpSpPr>
            <a:xfrm>
              <a:off x="4983940" y="3192411"/>
              <a:ext cx="3860800" cy="889000"/>
              <a:chOff x="434485" y="1420216"/>
              <a:chExt cx="3860800" cy="889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5E124FA-AB2C-4B4F-912F-9549FC3C1FAC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iGEM#interlab16device3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Chord 68">
                <a:extLst>
                  <a:ext uri="{FF2B5EF4-FFF2-40B4-BE49-F238E27FC236}">
                    <a16:creationId xmlns:a16="http://schemas.microsoft.com/office/drawing/2014/main" id="{94F3F830-23CA-1746-B95B-06AE16E5453A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Left-Right-Up Arrow 69">
                <a:extLst>
                  <a:ext uri="{FF2B5EF4-FFF2-40B4-BE49-F238E27FC236}">
                    <a16:creationId xmlns:a16="http://schemas.microsoft.com/office/drawing/2014/main" id="{56F1D80E-5EF6-5A40-AAFA-8143BB662266}"/>
                  </a:ext>
                </a:extLst>
              </p:cNvPr>
              <p:cNvSpPr/>
              <p:nvPr/>
            </p:nvSpPr>
            <p:spPr>
              <a:xfrm rot="10800000">
                <a:off x="3139583" y="1819021"/>
                <a:ext cx="311150" cy="286995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Bent Arrow 70">
                <a:extLst>
                  <a:ext uri="{FF2B5EF4-FFF2-40B4-BE49-F238E27FC236}">
                    <a16:creationId xmlns:a16="http://schemas.microsoft.com/office/drawing/2014/main" id="{423477CF-8BB0-8E47-A001-2DC34563FD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F26874-5F37-604A-BD7E-FF975B8066F9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75BAEF15-10DB-8C41-80D1-13992629C95E}"/>
                  </a:ext>
                </a:extLst>
              </p:cNvPr>
              <p:cNvSpPr/>
              <p:nvPr/>
            </p:nvSpPr>
            <p:spPr>
              <a:xfrm>
                <a:off x="2301384" y="202456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42CBCDF-7C75-2B43-B878-3789E1FE17AA}"/>
                </a:ext>
              </a:extLst>
            </p:cNvPr>
            <p:cNvGrpSpPr/>
            <p:nvPr/>
          </p:nvGrpSpPr>
          <p:grpSpPr>
            <a:xfrm>
              <a:off x="4983940" y="4159000"/>
              <a:ext cx="3860800" cy="889000"/>
              <a:chOff x="434485" y="1420216"/>
              <a:chExt cx="3860800" cy="889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D44B583-EEC2-3E48-9005-38B09D4ECB54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iGEM#interlab16positiveControl</a:t>
                </a:r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6DDDDD33-8575-6E42-8E7D-6197DC29C41B}"/>
                  </a:ext>
                </a:extLst>
              </p:cNvPr>
              <p:cNvSpPr/>
              <p:nvPr/>
            </p:nvSpPr>
            <p:spPr>
              <a:xfrm>
                <a:off x="1698134" y="1902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7" name="Left-Right-Up Arrow 76">
                <a:extLst>
                  <a:ext uri="{FF2B5EF4-FFF2-40B4-BE49-F238E27FC236}">
                    <a16:creationId xmlns:a16="http://schemas.microsoft.com/office/drawing/2014/main" id="{D4CEAF9B-E50B-8043-B0C4-1110E1BD7723}"/>
                  </a:ext>
                </a:extLst>
              </p:cNvPr>
              <p:cNvSpPr/>
              <p:nvPr/>
            </p:nvSpPr>
            <p:spPr>
              <a:xfrm rot="10800000">
                <a:off x="3139583" y="1820409"/>
                <a:ext cx="311150" cy="285606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8" name="Bent Arrow 77">
                <a:extLst>
                  <a:ext uri="{FF2B5EF4-FFF2-40B4-BE49-F238E27FC236}">
                    <a16:creationId xmlns:a16="http://schemas.microsoft.com/office/drawing/2014/main" id="{E9BA6348-198A-964F-8A2A-52A1588E3EA2}"/>
                  </a:ext>
                </a:extLst>
              </p:cNvPr>
              <p:cNvSpPr/>
              <p:nvPr/>
            </p:nvSpPr>
            <p:spPr>
              <a:xfrm>
                <a:off x="1232753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A0AB533-5373-0D45-9120-A60B21C599F3}"/>
                  </a:ext>
                </a:extLst>
              </p:cNvPr>
              <p:cNvCxnSpPr/>
              <p:nvPr/>
            </p:nvCxnSpPr>
            <p:spPr>
              <a:xfrm>
                <a:off x="1130300" y="2131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3D33F360-211A-524D-A22E-3C5A8313090E}"/>
                  </a:ext>
                </a:extLst>
              </p:cNvPr>
              <p:cNvSpPr/>
              <p:nvPr/>
            </p:nvSpPr>
            <p:spPr>
              <a:xfrm>
                <a:off x="2301384" y="2003539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968184-655C-6C47-A361-C780C61A0ADE}"/>
                </a:ext>
              </a:extLst>
            </p:cNvPr>
            <p:cNvGrpSpPr/>
            <p:nvPr/>
          </p:nvGrpSpPr>
          <p:grpSpPr>
            <a:xfrm>
              <a:off x="4983940" y="5125590"/>
              <a:ext cx="3860800" cy="855663"/>
              <a:chOff x="434485" y="1420216"/>
              <a:chExt cx="3860800" cy="855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A238D6-E599-A744-94E6-A522008C0D06}"/>
                  </a:ext>
                </a:extLst>
              </p:cNvPr>
              <p:cNvSpPr/>
              <p:nvPr/>
            </p:nvSpPr>
            <p:spPr>
              <a:xfrm>
                <a:off x="434485" y="1420216"/>
                <a:ext cx="3860800" cy="855663"/>
              </a:xfrm>
              <a:prstGeom prst="rect">
                <a:avLst/>
              </a:prstGeom>
              <a:solidFill>
                <a:srgbClr val="30ACEC">
                  <a:lumMod val="20000"/>
                  <a:lumOff val="80000"/>
                </a:srgbClr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C: 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iGEM#interlab16negativeControl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Bent Arrow 82">
                <a:extLst>
                  <a:ext uri="{FF2B5EF4-FFF2-40B4-BE49-F238E27FC236}">
                    <a16:creationId xmlns:a16="http://schemas.microsoft.com/office/drawing/2014/main" id="{5C5361E7-688F-3647-B8CA-2CF0738FC024}"/>
                  </a:ext>
                </a:extLst>
              </p:cNvPr>
              <p:cNvSpPr/>
              <p:nvPr/>
            </p:nvSpPr>
            <p:spPr>
              <a:xfrm>
                <a:off x="2180735" y="1752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B033D9-AB0E-F240-88DB-86D4DFAB0A2C}"/>
                  </a:ext>
                </a:extLst>
              </p:cNvPr>
              <p:cNvCxnSpPr/>
              <p:nvPr/>
            </p:nvCxnSpPr>
            <p:spPr>
              <a:xfrm>
                <a:off x="1914034" y="2131416"/>
                <a:ext cx="857252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DC2A8E8-3716-3F40-8E7D-B8DE437F1F6C}"/>
                </a:ext>
              </a:extLst>
            </p:cNvPr>
            <p:cNvSpPr/>
            <p:nvPr/>
          </p:nvSpPr>
          <p:spPr>
            <a:xfrm>
              <a:off x="1038479" y="855908"/>
              <a:ext cx="3624457" cy="1433711"/>
            </a:xfrm>
            <a:prstGeom prst="rect">
              <a:avLst/>
            </a:prstGeom>
            <a:solidFill>
              <a:srgbClr val="EBEBEB">
                <a:lumMod val="90000"/>
              </a:srgbClr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Collection: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iGEM#interlab16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name: 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parts”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description: “Collection of parts used for 2016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interlab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86" name="Straight Arrow Connector 54">
              <a:extLst>
                <a:ext uri="{FF2B5EF4-FFF2-40B4-BE49-F238E27FC236}">
                  <a16:creationId xmlns:a16="http://schemas.microsoft.com/office/drawing/2014/main" id="{AB45B751-015C-544E-B7E7-D37E68C3C064}"/>
                </a:ext>
              </a:extLst>
            </p:cNvPr>
            <p:cNvCxnSpPr>
              <a:cxnSpLocks/>
              <a:stCxn id="85" idx="2"/>
              <a:endCxn id="54" idx="1"/>
            </p:cNvCxnSpPr>
            <p:nvPr/>
          </p:nvCxnSpPr>
          <p:spPr>
            <a:xfrm rot="5400000" flipH="1" flipV="1">
              <a:off x="3616047" y="921725"/>
              <a:ext cx="602554" cy="2133232"/>
            </a:xfrm>
            <a:prstGeom prst="bentConnector4">
              <a:avLst>
                <a:gd name="adj1" fmla="val -33774"/>
                <a:gd name="adj2" fmla="val 89541"/>
              </a:avLst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94E424-B326-E74C-8754-77CA0972971A}"/>
                </a:ext>
              </a:extLst>
            </p:cNvPr>
            <p:cNvSpPr txBox="1"/>
            <p:nvPr/>
          </p:nvSpPr>
          <p:spPr>
            <a:xfrm>
              <a:off x="2056901" y="2225504"/>
              <a:ext cx="1040669" cy="32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rbel"/>
                </a:rPr>
                <a:t>member</a:t>
              </a:r>
            </a:p>
          </p:txBody>
        </p:sp>
        <p:cxnSp>
          <p:nvCxnSpPr>
            <p:cNvPr id="88" name="Straight Arrow Connector 54">
              <a:extLst>
                <a:ext uri="{FF2B5EF4-FFF2-40B4-BE49-F238E27FC236}">
                  <a16:creationId xmlns:a16="http://schemas.microsoft.com/office/drawing/2014/main" id="{A56DD83E-8D37-8248-A42B-55090FFD218A}"/>
                </a:ext>
              </a:extLst>
            </p:cNvPr>
            <p:cNvCxnSpPr>
              <a:cxnSpLocks/>
              <a:stCxn id="85" idx="2"/>
              <a:endCxn id="61" idx="1"/>
            </p:cNvCxnSpPr>
            <p:nvPr/>
          </p:nvCxnSpPr>
          <p:spPr>
            <a:xfrm rot="16200000" flipH="1">
              <a:off x="3735306" y="1405019"/>
              <a:ext cx="36403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54">
              <a:extLst>
                <a:ext uri="{FF2B5EF4-FFF2-40B4-BE49-F238E27FC236}">
                  <a16:creationId xmlns:a16="http://schemas.microsoft.com/office/drawing/2014/main" id="{4AE5BCB0-6356-E341-BAB4-DB45939676C8}"/>
                </a:ext>
              </a:extLst>
            </p:cNvPr>
            <p:cNvCxnSpPr>
              <a:cxnSpLocks/>
              <a:stCxn id="85" idx="2"/>
              <a:endCxn id="68" idx="1"/>
            </p:cNvCxnSpPr>
            <p:nvPr/>
          </p:nvCxnSpPr>
          <p:spPr>
            <a:xfrm rot="16200000" flipH="1">
              <a:off x="3252011" y="1888315"/>
              <a:ext cx="1330625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54">
              <a:extLst>
                <a:ext uri="{FF2B5EF4-FFF2-40B4-BE49-F238E27FC236}">
                  <a16:creationId xmlns:a16="http://schemas.microsoft.com/office/drawing/2014/main" id="{9AB68490-C9CC-6442-BEA3-F388019B266B}"/>
                </a:ext>
              </a:extLst>
            </p:cNvPr>
            <p:cNvCxnSpPr>
              <a:cxnSpLocks/>
              <a:stCxn id="85" idx="2"/>
              <a:endCxn id="75" idx="1"/>
            </p:cNvCxnSpPr>
            <p:nvPr/>
          </p:nvCxnSpPr>
          <p:spPr>
            <a:xfrm rot="16200000" flipH="1">
              <a:off x="2768717" y="2371609"/>
              <a:ext cx="2297214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54">
              <a:extLst>
                <a:ext uri="{FF2B5EF4-FFF2-40B4-BE49-F238E27FC236}">
                  <a16:creationId xmlns:a16="http://schemas.microsoft.com/office/drawing/2014/main" id="{13C4F931-7434-C54F-84D7-C8EF50880790}"/>
                </a:ext>
              </a:extLst>
            </p:cNvPr>
            <p:cNvCxnSpPr>
              <a:cxnSpLocks/>
              <a:stCxn id="85" idx="2"/>
              <a:endCxn id="82" idx="1"/>
            </p:cNvCxnSpPr>
            <p:nvPr/>
          </p:nvCxnSpPr>
          <p:spPr>
            <a:xfrm rot="16200000" flipH="1">
              <a:off x="2285422" y="2854904"/>
              <a:ext cx="3263803" cy="2133232"/>
            </a:xfrm>
            <a:prstGeom prst="bentConnector2">
              <a:avLst/>
            </a:prstGeom>
            <a:noFill/>
            <a:ln w="38100" cap="rnd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Sun 100">
            <a:extLst>
              <a:ext uri="{FF2B5EF4-FFF2-40B4-BE49-F238E27FC236}">
                <a16:creationId xmlns:a16="http://schemas.microsoft.com/office/drawing/2014/main" id="{2FC1D9EE-8285-6E42-A82A-19927FD33138}"/>
              </a:ext>
            </a:extLst>
          </p:cNvPr>
          <p:cNvSpPr/>
          <p:nvPr/>
        </p:nvSpPr>
        <p:spPr>
          <a:xfrm>
            <a:off x="8541380" y="3535919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2" name="Straight Arrow Connector 54">
            <a:extLst>
              <a:ext uri="{FF2B5EF4-FFF2-40B4-BE49-F238E27FC236}">
                <a16:creationId xmlns:a16="http://schemas.microsoft.com/office/drawing/2014/main" id="{17C4F803-9312-F342-B6C4-0FBD8C2E4307}"/>
              </a:ext>
            </a:extLst>
          </p:cNvPr>
          <p:cNvCxnSpPr>
            <a:cxnSpLocks/>
            <a:stCxn id="80" idx="0"/>
          </p:cNvCxnSpPr>
          <p:nvPr/>
        </p:nvCxnSpPr>
        <p:spPr>
          <a:xfrm rot="5400000" flipH="1" flipV="1">
            <a:off x="8000000" y="3408387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8" name="Sun 107">
            <a:extLst>
              <a:ext uri="{FF2B5EF4-FFF2-40B4-BE49-F238E27FC236}">
                <a16:creationId xmlns:a16="http://schemas.microsoft.com/office/drawing/2014/main" id="{F8998D18-8A7E-F443-8BE9-4449D5691988}"/>
              </a:ext>
            </a:extLst>
          </p:cNvPr>
          <p:cNvSpPr/>
          <p:nvPr/>
        </p:nvSpPr>
        <p:spPr>
          <a:xfrm>
            <a:off x="8563777" y="2766208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74ADF9BE-E574-B04D-8FB0-306A436D73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2638676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Sun 109">
            <a:extLst>
              <a:ext uri="{FF2B5EF4-FFF2-40B4-BE49-F238E27FC236}">
                <a16:creationId xmlns:a16="http://schemas.microsoft.com/office/drawing/2014/main" id="{1685EE15-7072-6C41-8C36-CA755DFEACE8}"/>
              </a:ext>
            </a:extLst>
          </p:cNvPr>
          <p:cNvSpPr/>
          <p:nvPr/>
        </p:nvSpPr>
        <p:spPr>
          <a:xfrm>
            <a:off x="8543541" y="198336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3A965E69-68AD-6442-8DCD-B098046923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02161" y="185583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Sun 111">
            <a:extLst>
              <a:ext uri="{FF2B5EF4-FFF2-40B4-BE49-F238E27FC236}">
                <a16:creationId xmlns:a16="http://schemas.microsoft.com/office/drawing/2014/main" id="{F21F62DA-65F7-904B-9E8A-CED523B2D68E}"/>
              </a:ext>
            </a:extLst>
          </p:cNvPr>
          <p:cNvSpPr/>
          <p:nvPr/>
        </p:nvSpPr>
        <p:spPr>
          <a:xfrm>
            <a:off x="8563777" y="1202385"/>
            <a:ext cx="427985" cy="427985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89EFA937-C3D6-324E-A127-EBA6BF778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2397" y="1074853"/>
            <a:ext cx="198829" cy="885753"/>
          </a:xfrm>
          <a:prstGeom prst="bentConnector2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738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F8C58-2CEE-0147-98DF-85991C1D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Constructs to Strains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57D-1919-FA4E-8E17-0C052FD4908F}"/>
              </a:ext>
            </a:extLst>
          </p:cNvPr>
          <p:cNvSpPr txBox="1"/>
          <p:nvPr/>
        </p:nvSpPr>
        <p:spPr>
          <a:xfrm>
            <a:off x="2568396" y="351452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E99F-BC27-FE46-A849-8856A6FA5250}"/>
              </a:ext>
            </a:extLst>
          </p:cNvPr>
          <p:cNvSpPr/>
          <p:nvPr/>
        </p:nvSpPr>
        <p:spPr>
          <a:xfrm>
            <a:off x="3102406" y="3135980"/>
            <a:ext cx="796496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A23BE-FA3D-4947-A7DD-59B305FFCAF2}"/>
              </a:ext>
            </a:extLst>
          </p:cNvPr>
          <p:cNvSpPr/>
          <p:nvPr/>
        </p:nvSpPr>
        <p:spPr>
          <a:xfrm>
            <a:off x="428139" y="3135980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id="{30DA7C63-8E6B-9A46-BE13-F2B5E5479CA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00654" y="3542380"/>
            <a:ext cx="0" cy="49074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F0A02-435F-5043-8CBA-34F1B4143EE6}"/>
              </a:ext>
            </a:extLst>
          </p:cNvPr>
          <p:cNvSpPr txBox="1"/>
          <p:nvPr/>
        </p:nvSpPr>
        <p:spPr>
          <a:xfrm>
            <a:off x="1108009" y="351452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13" name="Straight Arrow Connector 54">
            <a:extLst>
              <a:ext uri="{FF2B5EF4-FFF2-40B4-BE49-F238E27FC236}">
                <a16:creationId xmlns:a16="http://schemas.microsoft.com/office/drawing/2014/main" id="{FD0A14C2-7586-6145-A4E2-E518908164C4}"/>
              </a:ext>
            </a:extLst>
          </p:cNvPr>
          <p:cNvCxnSpPr>
            <a:stCxn id="23" idx="2"/>
            <a:endCxn id="9" idx="0"/>
          </p:cNvCxnSpPr>
          <p:nvPr/>
        </p:nvCxnSpPr>
        <p:spPr>
          <a:xfrm rot="5400000">
            <a:off x="1097832" y="1868927"/>
            <a:ext cx="1314910" cy="1219196"/>
          </a:xfrm>
          <a:prstGeom prst="bentConnector3">
            <a:avLst>
              <a:gd name="adj1" fmla="val 18127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54">
            <a:extLst>
              <a:ext uri="{FF2B5EF4-FFF2-40B4-BE49-F238E27FC236}">
                <a16:creationId xmlns:a16="http://schemas.microsoft.com/office/drawing/2014/main" id="{CC27897F-C12C-1F41-8BB2-CAA47EAB759A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6200000" flipH="1">
            <a:off x="2275314" y="1910640"/>
            <a:ext cx="1314910" cy="1135769"/>
          </a:xfrm>
          <a:prstGeom prst="bentConnector3">
            <a:avLst>
              <a:gd name="adj1" fmla="val 17758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54">
            <a:extLst>
              <a:ext uri="{FF2B5EF4-FFF2-40B4-BE49-F238E27FC236}">
                <a16:creationId xmlns:a16="http://schemas.microsoft.com/office/drawing/2014/main" id="{BEA21081-22EA-274C-8A1F-3B7DFF470A19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1519913" y="2587906"/>
            <a:ext cx="248673" cy="548073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BF0B7-CA63-2341-9419-BFF28AD302C5}"/>
              </a:ext>
            </a:extLst>
          </p:cNvPr>
          <p:cNvSpPr txBox="1"/>
          <p:nvPr/>
        </p:nvSpPr>
        <p:spPr>
          <a:xfrm>
            <a:off x="1487495" y="2765655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E4026-BCFE-814F-9375-A8CF69B3AA6F}"/>
              </a:ext>
            </a:extLst>
          </p:cNvPr>
          <p:cNvSpPr txBox="1"/>
          <p:nvPr/>
        </p:nvSpPr>
        <p:spPr>
          <a:xfrm>
            <a:off x="3496226" y="254202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cxnSp>
        <p:nvCxnSpPr>
          <p:cNvPr id="18" name="Straight Arrow Connector 54">
            <a:extLst>
              <a:ext uri="{FF2B5EF4-FFF2-40B4-BE49-F238E27FC236}">
                <a16:creationId xmlns:a16="http://schemas.microsoft.com/office/drawing/2014/main" id="{21BCED05-B5D6-D04E-9951-CE2B93A30024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 flipV="1">
            <a:off x="3302602" y="1965606"/>
            <a:ext cx="1485061" cy="6223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826C8-4A81-014B-8BCD-6BED7E788828}"/>
              </a:ext>
            </a:extLst>
          </p:cNvPr>
          <p:cNvSpPr/>
          <p:nvPr/>
        </p:nvSpPr>
        <p:spPr>
          <a:xfrm>
            <a:off x="1768585" y="2384706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D6DA-49D5-F74C-BDC4-202E97683CC9}"/>
              </a:ext>
            </a:extLst>
          </p:cNvPr>
          <p:cNvSpPr txBox="1"/>
          <p:nvPr/>
        </p:nvSpPr>
        <p:spPr>
          <a:xfrm>
            <a:off x="2330033" y="1779989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21" name="Straight Arrow Connector 54">
            <a:extLst>
              <a:ext uri="{FF2B5EF4-FFF2-40B4-BE49-F238E27FC236}">
                <a16:creationId xmlns:a16="http://schemas.microsoft.com/office/drawing/2014/main" id="{473B32BD-AD0C-0B4D-A938-D2F472DB487E}"/>
              </a:ext>
            </a:extLst>
          </p:cNvPr>
          <p:cNvCxnSpPr/>
          <p:nvPr/>
        </p:nvCxnSpPr>
        <p:spPr>
          <a:xfrm>
            <a:off x="2002935" y="1839348"/>
            <a:ext cx="6590" cy="54536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DF8B9C-A3CA-2342-910A-B4213AD9CE91}"/>
              </a:ext>
            </a:extLst>
          </p:cNvPr>
          <p:cNvSpPr txBox="1"/>
          <p:nvPr/>
        </p:nvSpPr>
        <p:spPr>
          <a:xfrm>
            <a:off x="812673" y="17665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DB4F0-5C8A-DE40-A7BA-52E61DDA8195}"/>
              </a:ext>
            </a:extLst>
          </p:cNvPr>
          <p:cNvSpPr/>
          <p:nvPr/>
        </p:nvSpPr>
        <p:spPr>
          <a:xfrm>
            <a:off x="7016321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iGEM#pSB1C3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B6A172-A1D3-BC48-A60E-2586BB6F1C0C}"/>
              </a:ext>
            </a:extLst>
          </p:cNvPr>
          <p:cNvGrpSpPr/>
          <p:nvPr/>
        </p:nvGrpSpPr>
        <p:grpSpPr>
          <a:xfrm>
            <a:off x="7363355" y="4490980"/>
            <a:ext cx="1106661" cy="357019"/>
            <a:chOff x="7363355" y="4490980"/>
            <a:chExt cx="1106661" cy="3570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4F8361-38BD-8543-A31D-4FE067CEDE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7328" y="4608345"/>
              <a:ext cx="1097280" cy="0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43E9FE97-E043-2443-B9FE-3D0AED762BDD}"/>
                </a:ext>
              </a:extLst>
            </p:cNvPr>
            <p:cNvSpPr/>
            <p:nvPr/>
          </p:nvSpPr>
          <p:spPr>
            <a:xfrm>
              <a:off x="7554363" y="4490980"/>
              <a:ext cx="742950" cy="228600"/>
            </a:xfrm>
            <a:prstGeom prst="homePlat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CamR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7299EFA-5F1D-654D-A2D3-9675999FE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63355" y="4613592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7416CC96-3D3F-3D4F-9E44-B5D753C2360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457316" y="4606440"/>
              <a:ext cx="12700" cy="234407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84332-A7A3-5E48-B407-1E8136156EA3}"/>
              </a:ext>
            </a:extLst>
          </p:cNvPr>
          <p:cNvSpPr/>
          <p:nvPr/>
        </p:nvSpPr>
        <p:spPr>
          <a:xfrm>
            <a:off x="7458995" y="3129796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C032B5-9B30-B941-9E10-C9E15F325EB5}"/>
              </a:ext>
            </a:extLst>
          </p:cNvPr>
          <p:cNvSpPr/>
          <p:nvPr/>
        </p:nvSpPr>
        <p:spPr>
          <a:xfrm>
            <a:off x="400903" y="4017454"/>
            <a:ext cx="1963981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DH5-a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3FEAE33-98CD-8942-A387-66F2B9FB7E71}"/>
              </a:ext>
            </a:extLst>
          </p:cNvPr>
          <p:cNvSpPr/>
          <p:nvPr/>
        </p:nvSpPr>
        <p:spPr>
          <a:xfrm>
            <a:off x="783438" y="4441487"/>
            <a:ext cx="1096606" cy="315884"/>
          </a:xfrm>
          <a:prstGeom prst="roundRect">
            <a:avLst>
              <a:gd name="adj" fmla="val 50000"/>
            </a:avLst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9DC5A0-61D1-4246-B7E1-797D0F3A7A1F}"/>
              </a:ext>
            </a:extLst>
          </p:cNvPr>
          <p:cNvGrpSpPr/>
          <p:nvPr/>
        </p:nvGrpSpPr>
        <p:grpSpPr>
          <a:xfrm>
            <a:off x="3035374" y="4038477"/>
            <a:ext cx="3860800" cy="1016000"/>
            <a:chOff x="497985" y="1420216"/>
            <a:chExt cx="3860800" cy="1016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9A0E0EA-F058-F24E-B3D0-FBA1EACC285C}"/>
                </a:ext>
              </a:extLst>
            </p:cNvPr>
            <p:cNvSpPr/>
            <p:nvPr/>
          </p:nvSpPr>
          <p:spPr>
            <a:xfrm>
              <a:off x="497985" y="1420216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0F21E-5415-BE4B-B105-1021338B7DF4}"/>
                </a:ext>
              </a:extLst>
            </p:cNvPr>
            <p:cNvGrpSpPr/>
            <p:nvPr/>
          </p:nvGrpSpPr>
          <p:grpSpPr>
            <a:xfrm>
              <a:off x="1193800" y="1879797"/>
              <a:ext cx="2434734" cy="556419"/>
              <a:chOff x="952500" y="1879797"/>
              <a:chExt cx="2434734" cy="556419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0BBE0BFD-0C80-BA43-80BD-02826A2165B2}"/>
                  </a:ext>
                </a:extLst>
              </p:cNvPr>
              <p:cNvSpPr/>
              <p:nvPr/>
            </p:nvSpPr>
            <p:spPr>
              <a:xfrm>
                <a:off x="1520334" y="2029816"/>
                <a:ext cx="431800" cy="406400"/>
              </a:xfrm>
              <a:prstGeom prst="chord">
                <a:avLst>
                  <a:gd name="adj1" fmla="val 10690026"/>
                  <a:gd name="adj2" fmla="val 214580"/>
                </a:avLst>
              </a:prstGeom>
              <a:solidFill>
                <a:srgbClr val="A666E1"/>
              </a:solidFill>
              <a:ln w="15875" cap="rnd" cmpd="sng" algn="ctr">
                <a:solidFill>
                  <a:srgbClr val="A666E1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Left-Right-Up Arrow 58">
                <a:extLst>
                  <a:ext uri="{FF2B5EF4-FFF2-40B4-BE49-F238E27FC236}">
                    <a16:creationId xmlns:a16="http://schemas.microsoft.com/office/drawing/2014/main" id="{1E7EF6FD-6747-2543-A964-F84CB79221FE}"/>
                  </a:ext>
                </a:extLst>
              </p:cNvPr>
              <p:cNvSpPr/>
              <p:nvPr/>
            </p:nvSpPr>
            <p:spPr>
              <a:xfrm rot="10800000">
                <a:off x="2961784" y="1902816"/>
                <a:ext cx="311150" cy="330200"/>
              </a:xfrm>
              <a:prstGeom prst="leftRightUpArrow">
                <a:avLst>
                  <a:gd name="adj1" fmla="val 18220"/>
                  <a:gd name="adj2" fmla="val 8051"/>
                  <a:gd name="adj3" fmla="val 0"/>
                </a:avLst>
              </a:prstGeom>
              <a:solidFill>
                <a:srgbClr val="D64787"/>
              </a:solidFill>
              <a:ln w="15875" cap="rnd" cmpd="sng" algn="ctr">
                <a:solidFill>
                  <a:srgbClr val="D64787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Bent Arrow 59">
                <a:extLst>
                  <a:ext uri="{FF2B5EF4-FFF2-40B4-BE49-F238E27FC236}">
                    <a16:creationId xmlns:a16="http://schemas.microsoft.com/office/drawing/2014/main" id="{6A0C8EA0-E0F1-DB43-908C-B7318C9156EC}"/>
                  </a:ext>
                </a:extLst>
              </p:cNvPr>
              <p:cNvSpPr/>
              <p:nvPr/>
            </p:nvSpPr>
            <p:spPr>
              <a:xfrm>
                <a:off x="1054953" y="1879797"/>
                <a:ext cx="368300" cy="376237"/>
              </a:xfrm>
              <a:prstGeom prst="bentArrow">
                <a:avLst/>
              </a:prstGeom>
              <a:solidFill>
                <a:srgbClr val="30ACEC"/>
              </a:solidFill>
              <a:ln w="15875" cap="rnd" cmpd="sng" algn="ctr">
                <a:solidFill>
                  <a:srgbClr val="30ACE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FA99B85-F34B-0240-8B34-808F2625E845}"/>
                  </a:ext>
                </a:extLst>
              </p:cNvPr>
              <p:cNvCxnSpPr/>
              <p:nvPr/>
            </p:nvCxnSpPr>
            <p:spPr>
              <a:xfrm>
                <a:off x="952500" y="2258416"/>
                <a:ext cx="2434734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CC949281-5DCB-1F44-BE71-B4F552C24584}"/>
                  </a:ext>
                </a:extLst>
              </p:cNvPr>
              <p:cNvSpPr/>
              <p:nvPr/>
            </p:nvSpPr>
            <p:spPr>
              <a:xfrm>
                <a:off x="2123584" y="2141051"/>
                <a:ext cx="742950" cy="228600"/>
              </a:xfrm>
              <a:prstGeom prst="homePlate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Sun 62">
            <a:extLst>
              <a:ext uri="{FF2B5EF4-FFF2-40B4-BE49-F238E27FC236}">
                <a16:creationId xmlns:a16="http://schemas.microsoft.com/office/drawing/2014/main" id="{4FAC2EBC-A9A7-AA41-B493-F8BDB5D99040}"/>
              </a:ext>
            </a:extLst>
          </p:cNvPr>
          <p:cNvSpPr/>
          <p:nvPr/>
        </p:nvSpPr>
        <p:spPr>
          <a:xfrm>
            <a:off x="6187329" y="4153438"/>
            <a:ext cx="589840" cy="589840"/>
          </a:xfrm>
          <a:prstGeom prst="sun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C34F">
                    <a:lumMod val="5000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GFP</a:t>
            </a:r>
          </a:p>
        </p:txBody>
      </p: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AA22F329-7CB1-544B-AE3B-604C443D2E21}"/>
              </a:ext>
            </a:extLst>
          </p:cNvPr>
          <p:cNvCxnSpPr>
            <a:cxnSpLocks/>
          </p:cNvCxnSpPr>
          <p:nvPr/>
        </p:nvCxnSpPr>
        <p:spPr>
          <a:xfrm flipV="1">
            <a:off x="5233224" y="4396998"/>
            <a:ext cx="954105" cy="362316"/>
          </a:xfrm>
          <a:prstGeom prst="bentConnector3">
            <a:avLst>
              <a:gd name="adj1" fmla="val -533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D48274-EBFD-B14D-87B7-283EBB307786}"/>
              </a:ext>
            </a:extLst>
          </p:cNvPr>
          <p:cNvSpPr txBox="1"/>
          <p:nvPr/>
        </p:nvSpPr>
        <p:spPr>
          <a:xfrm>
            <a:off x="7250440" y="352463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instanceOf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66" name="Straight Arrow Connector 54">
            <a:extLst>
              <a:ext uri="{FF2B5EF4-FFF2-40B4-BE49-F238E27FC236}">
                <a16:creationId xmlns:a16="http://schemas.microsoft.com/office/drawing/2014/main" id="{8CBDBC3D-9DEC-3246-8AD4-C53D10854DEE}"/>
              </a:ext>
            </a:extLst>
          </p:cNvPr>
          <p:cNvCxnSpPr>
            <a:cxnSpLocks/>
          </p:cNvCxnSpPr>
          <p:nvPr/>
        </p:nvCxnSpPr>
        <p:spPr>
          <a:xfrm flipH="1">
            <a:off x="8169943" y="3551872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D163BF5A-C065-1542-B3C7-388AF98D9F27}"/>
              </a:ext>
            </a:extLst>
          </p:cNvPr>
          <p:cNvCxnSpPr>
            <a:cxnSpLocks/>
          </p:cNvCxnSpPr>
          <p:nvPr/>
        </p:nvCxnSpPr>
        <p:spPr>
          <a:xfrm flipH="1">
            <a:off x="1138483" y="3551700"/>
            <a:ext cx="6350" cy="481426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973AB5E-4A40-A74C-9929-E1EB3D809636}"/>
              </a:ext>
            </a:extLst>
          </p:cNvPr>
          <p:cNvSpPr/>
          <p:nvPr/>
        </p:nvSpPr>
        <p:spPr>
          <a:xfrm>
            <a:off x="4787663" y="1762406"/>
            <a:ext cx="2312888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A5B575-4843-624C-A6BA-6FAA5E94876B}"/>
              </a:ext>
            </a:extLst>
          </p:cNvPr>
          <p:cNvSpPr/>
          <p:nvPr/>
        </p:nvSpPr>
        <p:spPr>
          <a:xfrm>
            <a:off x="5155433" y="3134858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meets </a:t>
            </a:r>
          </a:p>
        </p:txBody>
      </p:sp>
      <p:cxnSp>
        <p:nvCxnSpPr>
          <p:cNvPr id="71" name="Straight Arrow Connector 54">
            <a:extLst>
              <a:ext uri="{FF2B5EF4-FFF2-40B4-BE49-F238E27FC236}">
                <a16:creationId xmlns:a16="http://schemas.microsoft.com/office/drawing/2014/main" id="{95BA6F25-B239-7C47-AB8F-5E661D560A01}"/>
              </a:ext>
            </a:extLst>
          </p:cNvPr>
          <p:cNvCxnSpPr>
            <a:cxnSpLocks/>
            <a:stCxn id="70" idx="1"/>
            <a:endCxn id="110" idx="3"/>
          </p:cNvCxnSpPr>
          <p:nvPr/>
        </p:nvCxnSpPr>
        <p:spPr>
          <a:xfrm flipH="1" flipV="1">
            <a:off x="4829477" y="3330152"/>
            <a:ext cx="325956" cy="790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54">
            <a:extLst>
              <a:ext uri="{FF2B5EF4-FFF2-40B4-BE49-F238E27FC236}">
                <a16:creationId xmlns:a16="http://schemas.microsoft.com/office/drawing/2014/main" id="{DEE13BF0-088F-3D4A-B6C3-41D3146436A0}"/>
              </a:ext>
            </a:extLst>
          </p:cNvPr>
          <p:cNvCxnSpPr>
            <a:cxnSpLocks/>
            <a:stCxn id="70" idx="3"/>
            <a:endCxn id="46" idx="1"/>
          </p:cNvCxnSpPr>
          <p:nvPr/>
        </p:nvCxnSpPr>
        <p:spPr>
          <a:xfrm flipV="1">
            <a:off x="6689450" y="3332996"/>
            <a:ext cx="769545" cy="5063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897FCD-DFB8-034F-90FD-5C4EBC15F60F}"/>
              </a:ext>
            </a:extLst>
          </p:cNvPr>
          <p:cNvSpPr/>
          <p:nvPr/>
        </p:nvSpPr>
        <p:spPr>
          <a:xfrm>
            <a:off x="4316022" y="247614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F95603-32CA-6D4A-8207-9BF44812556E}"/>
              </a:ext>
            </a:extLst>
          </p:cNvPr>
          <p:cNvSpPr/>
          <p:nvPr/>
        </p:nvSpPr>
        <p:spPr>
          <a:xfrm>
            <a:off x="6020425" y="2478825"/>
            <a:ext cx="1534017" cy="406401"/>
          </a:xfrm>
          <a:prstGeom prst="rect">
            <a:avLst/>
          </a:prstGeom>
          <a:solidFill>
            <a:srgbClr val="A666E1">
              <a:lumMod val="20000"/>
              <a:lumOff val="80000"/>
            </a:srgbClr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 </a:t>
            </a:r>
          </a:p>
        </p:txBody>
      </p:sp>
      <p:cxnSp>
        <p:nvCxnSpPr>
          <p:cNvPr id="81" name="Straight Arrow Connector 54">
            <a:extLst>
              <a:ext uri="{FF2B5EF4-FFF2-40B4-BE49-F238E27FC236}">
                <a16:creationId xmlns:a16="http://schemas.microsoft.com/office/drawing/2014/main" id="{B2737088-4D1B-8A43-9DBC-D9544E1E0B74}"/>
              </a:ext>
            </a:extLst>
          </p:cNvPr>
          <p:cNvCxnSpPr>
            <a:cxnSpLocks/>
            <a:stCxn id="23" idx="3"/>
            <a:endCxn id="46" idx="0"/>
          </p:cNvCxnSpPr>
          <p:nvPr/>
        </p:nvCxnSpPr>
        <p:spPr>
          <a:xfrm>
            <a:off x="4295285" y="1313070"/>
            <a:ext cx="3881260" cy="181672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54">
            <a:extLst>
              <a:ext uri="{FF2B5EF4-FFF2-40B4-BE49-F238E27FC236}">
                <a16:creationId xmlns:a16="http://schemas.microsoft.com/office/drawing/2014/main" id="{0E0578C0-A81A-7C4D-94F8-4A25AC935385}"/>
              </a:ext>
            </a:extLst>
          </p:cNvPr>
          <p:cNvCxnSpPr>
            <a:cxnSpLocks/>
            <a:stCxn id="23" idx="3"/>
            <a:endCxn id="68" idx="0"/>
          </p:cNvCxnSpPr>
          <p:nvPr/>
        </p:nvCxnSpPr>
        <p:spPr>
          <a:xfrm>
            <a:off x="4295285" y="1313070"/>
            <a:ext cx="1648822" cy="449336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6BDB524-15E1-0140-9B17-CBD31F4F465F}"/>
              </a:ext>
            </a:extLst>
          </p:cNvPr>
          <p:cNvGrpSpPr/>
          <p:nvPr/>
        </p:nvGrpSpPr>
        <p:grpSpPr>
          <a:xfrm>
            <a:off x="434485" y="805070"/>
            <a:ext cx="3860800" cy="1016000"/>
            <a:chOff x="434485" y="805070"/>
            <a:chExt cx="3860800" cy="101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D550FB-C67C-044A-B089-C033DB1CD744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7CBC199-F4E5-0745-9F69-496430E26768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C385965-7AAD-CE43-8443-683E32708B6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328D5B2-9AFC-A944-8787-F1C7A11ADB9A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EF112B27-9D9E-7A47-83F6-37DEC930C889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eft-Right-Up Arrow 25">
                  <a:extLst>
                    <a:ext uri="{FF2B5EF4-FFF2-40B4-BE49-F238E27FC236}">
                      <a16:creationId xmlns:a16="http://schemas.microsoft.com/office/drawing/2014/main" id="{B977E71A-EF2C-C743-B77C-994249DD75F8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Bent Arrow 26">
                  <a:extLst>
                    <a:ext uri="{FF2B5EF4-FFF2-40B4-BE49-F238E27FC236}">
                      <a16:creationId xmlns:a16="http://schemas.microsoft.com/office/drawing/2014/main" id="{C3451322-3F91-9F4D-952A-0338B475BDB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9EE5C51-DF44-204F-A774-48428889EFF7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9" name="Pentagon 28">
                  <a:extLst>
                    <a:ext uri="{FF2B5EF4-FFF2-40B4-BE49-F238E27FC236}">
                      <a16:creationId xmlns:a16="http://schemas.microsoft.com/office/drawing/2014/main" id="{82DED9AB-C9DA-F94F-8648-FBEE8C6B770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Sun 29">
                <a:extLst>
                  <a:ext uri="{FF2B5EF4-FFF2-40B4-BE49-F238E27FC236}">
                    <a16:creationId xmlns:a16="http://schemas.microsoft.com/office/drawing/2014/main" id="{F67BA71F-FEE2-374F-96C8-D907F9D6B6D6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54">
                <a:extLst>
                  <a:ext uri="{FF2B5EF4-FFF2-40B4-BE49-F238E27FC236}">
                    <a16:creationId xmlns:a16="http://schemas.microsoft.com/office/drawing/2014/main" id="{E1826D9A-44FA-1949-ABC5-A535BA821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B0A85D-0DB2-5E43-969D-A8CD05F90629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FEE4B-C637-0E4D-8C81-C82725EEA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06B93C7A-8EE4-854B-AC1D-8D92BAD0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13639CFD-A5F9-7840-AC69-ABE52FDC6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47A0D330-2821-5245-AF51-E4F97134D4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Arrow Connector 54">
            <a:extLst>
              <a:ext uri="{FF2B5EF4-FFF2-40B4-BE49-F238E27FC236}">
                <a16:creationId xmlns:a16="http://schemas.microsoft.com/office/drawing/2014/main" id="{F8F33735-0175-BF44-981D-B53A699986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0524" y="1898984"/>
            <a:ext cx="954699" cy="263703"/>
          </a:xfrm>
          <a:prstGeom prst="bentConnector3">
            <a:avLst>
              <a:gd name="adj1" fmla="val 369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1C5BF009-CAC1-E34B-A2CC-B0DB4653791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4590557" y="2229827"/>
            <a:ext cx="1331885" cy="905031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Straight Arrow Connector 54">
            <a:extLst>
              <a:ext uri="{FF2B5EF4-FFF2-40B4-BE49-F238E27FC236}">
                <a16:creationId xmlns:a16="http://schemas.microsoft.com/office/drawing/2014/main" id="{CFC8F724-141A-DC40-B0F0-F5339BB0783A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33274" y="2229759"/>
            <a:ext cx="854160" cy="249066"/>
          </a:xfrm>
          <a:prstGeom prst="bentConnector2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CC2CD4C-A7EC-474C-91BA-B4A033CD1538}"/>
              </a:ext>
            </a:extLst>
          </p:cNvPr>
          <p:cNvSpPr txBox="1"/>
          <p:nvPr/>
        </p:nvSpPr>
        <p:spPr>
          <a:xfrm>
            <a:off x="4229904" y="129741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has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Constraint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1B4BDE-1BD6-3B4C-A1A3-9A06D137769B}"/>
              </a:ext>
            </a:extLst>
          </p:cNvPr>
          <p:cNvSpPr txBox="1"/>
          <p:nvPr/>
        </p:nvSpPr>
        <p:spPr>
          <a:xfrm>
            <a:off x="4228488" y="1018034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33FD271-D607-8743-AC06-7C9AF6BED5B1}"/>
              </a:ext>
            </a:extLst>
          </p:cNvPr>
          <p:cNvSpPr/>
          <p:nvPr/>
        </p:nvSpPr>
        <p:spPr>
          <a:xfrm>
            <a:off x="4104234" y="3126952"/>
            <a:ext cx="725243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  <a:latin typeface="Corbel"/>
              </a:rPr>
              <a:t>CR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2DF5A4C8-F6FB-0B4E-BC31-BD84B7CB4830}"/>
              </a:ext>
            </a:extLst>
          </p:cNvPr>
          <p:cNvCxnSpPr>
            <a:cxnSpLocks/>
          </p:cNvCxnSpPr>
          <p:nvPr/>
        </p:nvCxnSpPr>
        <p:spPr>
          <a:xfrm>
            <a:off x="4787857" y="3551700"/>
            <a:ext cx="1" cy="1278558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A3A38D2-BE03-A841-BA06-CBBDF6602BDE}"/>
              </a:ext>
            </a:extLst>
          </p:cNvPr>
          <p:cNvSpPr txBox="1"/>
          <p:nvPr/>
        </p:nvSpPr>
        <p:spPr>
          <a:xfrm>
            <a:off x="4748823" y="35398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hasFeature</a:t>
            </a:r>
            <a:endParaRPr lang="en-US" sz="1400" kern="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F8915-300F-0C44-80C0-C3BB495E2EDA}"/>
              </a:ext>
            </a:extLst>
          </p:cNvPr>
          <p:cNvSpPr txBox="1"/>
          <p:nvPr/>
        </p:nvSpPr>
        <p:spPr>
          <a:xfrm>
            <a:off x="3650911" y="347997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30ACEC">
                    <a:lumMod val="75000"/>
                  </a:srgbClr>
                </a:solidFill>
                <a:latin typeface="Corbel"/>
              </a:rPr>
              <a:t>inChildOf</a:t>
            </a:r>
            <a:endParaRPr lang="en-US" sz="1400" dirty="0">
              <a:solidFill>
                <a:srgbClr val="30ACEC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7CB5412F-EDF4-2B4F-BEDF-B9BEF5D47BD1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062068" y="3128564"/>
            <a:ext cx="12700" cy="809577"/>
          </a:xfrm>
          <a:prstGeom prst="bentConnector4">
            <a:avLst>
              <a:gd name="adj1" fmla="val 1734543"/>
              <a:gd name="adj2" fmla="val 100119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A627FB49-7882-CA4A-94EE-691C19023013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3507266" y="2958183"/>
            <a:ext cx="959590" cy="168769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1" name="Straight Arrow Connector 54">
            <a:extLst>
              <a:ext uri="{FF2B5EF4-FFF2-40B4-BE49-F238E27FC236}">
                <a16:creationId xmlns:a16="http://schemas.microsoft.com/office/drawing/2014/main" id="{6BFE8CD4-94B7-E640-847C-6CEE395659B0}"/>
              </a:ext>
            </a:extLst>
          </p:cNvPr>
          <p:cNvCxnSpPr>
            <a:cxnSpLocks/>
          </p:cNvCxnSpPr>
          <p:nvPr/>
        </p:nvCxnSpPr>
        <p:spPr>
          <a:xfrm>
            <a:off x="4692366" y="2889012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8" name="Straight Arrow Connector 54">
            <a:extLst>
              <a:ext uri="{FF2B5EF4-FFF2-40B4-BE49-F238E27FC236}">
                <a16:creationId xmlns:a16="http://schemas.microsoft.com/office/drawing/2014/main" id="{1E97D00C-5579-AF4F-B79C-7182D4B7042C}"/>
              </a:ext>
            </a:extLst>
          </p:cNvPr>
          <p:cNvCxnSpPr>
            <a:cxnSpLocks/>
          </p:cNvCxnSpPr>
          <p:nvPr/>
        </p:nvCxnSpPr>
        <p:spPr>
          <a:xfrm>
            <a:off x="7515632" y="2896918"/>
            <a:ext cx="0" cy="237940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F1BCD0A9-2EDE-1046-B8F6-E70756FE3D8A}"/>
              </a:ext>
            </a:extLst>
          </p:cNvPr>
          <p:cNvCxnSpPr>
            <a:cxnSpLocks/>
          </p:cNvCxnSpPr>
          <p:nvPr/>
        </p:nvCxnSpPr>
        <p:spPr>
          <a:xfrm flipV="1">
            <a:off x="7016321" y="2168806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2DE3E11B-FC0D-4B46-A2BA-D8039AA6CD5F}"/>
              </a:ext>
            </a:extLst>
          </p:cNvPr>
          <p:cNvCxnSpPr>
            <a:cxnSpLocks/>
          </p:cNvCxnSpPr>
          <p:nvPr/>
        </p:nvCxnSpPr>
        <p:spPr>
          <a:xfrm flipV="1">
            <a:off x="4992455" y="2163262"/>
            <a:ext cx="1" cy="286904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8E88A0F-BCF9-734F-BF9D-4AAE0949A656}"/>
              </a:ext>
            </a:extLst>
          </p:cNvPr>
          <p:cNvSpPr txBox="1"/>
          <p:nvPr/>
        </p:nvSpPr>
        <p:spPr>
          <a:xfrm>
            <a:off x="4948519" y="22036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1DC604-5FC5-C742-8F06-98B89F10A00F}"/>
              </a:ext>
            </a:extLst>
          </p:cNvPr>
          <p:cNvSpPr txBox="1"/>
          <p:nvPr/>
        </p:nvSpPr>
        <p:spPr>
          <a:xfrm>
            <a:off x="4679346" y="283487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E586D2F-D6EE-7F48-AD1D-2E505ECA6186}"/>
              </a:ext>
            </a:extLst>
          </p:cNvPr>
          <p:cNvSpPr txBox="1"/>
          <p:nvPr/>
        </p:nvSpPr>
        <p:spPr>
          <a:xfrm>
            <a:off x="6978485" y="219729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subject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A8A559-DC33-0A43-A6E5-AC482A25B718}"/>
              </a:ext>
            </a:extLst>
          </p:cNvPr>
          <p:cNvSpPr txBox="1"/>
          <p:nvPr/>
        </p:nvSpPr>
        <p:spPr>
          <a:xfrm>
            <a:off x="6884055" y="283006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A9410B-F147-EA4E-B404-A99C9A726162}"/>
              </a:ext>
            </a:extLst>
          </p:cNvPr>
          <p:cNvSpPr txBox="1"/>
          <p:nvPr/>
        </p:nvSpPr>
        <p:spPr>
          <a:xfrm>
            <a:off x="4761496" y="33004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subj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FD829F1-950E-E44F-9D9C-AC75F3936CF6}"/>
              </a:ext>
            </a:extLst>
          </p:cNvPr>
          <p:cNvSpPr txBox="1"/>
          <p:nvPr/>
        </p:nvSpPr>
        <p:spPr>
          <a:xfrm>
            <a:off x="6672295" y="330980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666E1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5203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defining abstractions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F2DF1C-853B-7E44-85CC-BBC60F95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7" y="1752721"/>
            <a:ext cx="2794000" cy="2286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21268-CEB4-4641-8E52-06A36793A948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4B659A-2C09-E74D-8D0E-8ABE4B4B541D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618A41-E6C1-1342-9C1B-7C3E66B1A94C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33D9BB6-75A8-9E4E-ABC3-C6896B686B50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C4BB5FE-4295-3844-8FF7-8D75CA9F5DC0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4" name="Chord 83">
                  <a:extLst>
                    <a:ext uri="{FF2B5EF4-FFF2-40B4-BE49-F238E27FC236}">
                      <a16:creationId xmlns:a16="http://schemas.microsoft.com/office/drawing/2014/main" id="{1A8AEE65-A072-144D-8313-7A36FCA2374E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Left-Right-Up Arrow 84">
                  <a:extLst>
                    <a:ext uri="{FF2B5EF4-FFF2-40B4-BE49-F238E27FC236}">
                      <a16:creationId xmlns:a16="http://schemas.microsoft.com/office/drawing/2014/main" id="{5382BA8D-2FAF-654A-B635-4308D2E42FE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Bent Arrow 85">
                  <a:extLst>
                    <a:ext uri="{FF2B5EF4-FFF2-40B4-BE49-F238E27FC236}">
                      <a16:creationId xmlns:a16="http://schemas.microsoft.com/office/drawing/2014/main" id="{BEE7678F-8EE5-0540-A2E6-A5AEBC632213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8BA5F88-C2B8-EF4E-8BAB-3460774FDCE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8" name="Pentagon 87">
                  <a:extLst>
                    <a:ext uri="{FF2B5EF4-FFF2-40B4-BE49-F238E27FC236}">
                      <a16:creationId xmlns:a16="http://schemas.microsoft.com/office/drawing/2014/main" id="{CE3FFD29-AFCB-E343-9037-3D0A0B4D4799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Sun 81">
                <a:extLst>
                  <a:ext uri="{FF2B5EF4-FFF2-40B4-BE49-F238E27FC236}">
                    <a16:creationId xmlns:a16="http://schemas.microsoft.com/office/drawing/2014/main" id="{CAF264C0-F970-9040-BA77-4DC2277E4B2D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Arrow Connector 54">
                <a:extLst>
                  <a:ext uri="{FF2B5EF4-FFF2-40B4-BE49-F238E27FC236}">
                    <a16:creationId xmlns:a16="http://schemas.microsoft.com/office/drawing/2014/main" id="{8DB443CE-05FF-6047-9A3A-36ED4331A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069D8E-8E2E-EA40-B8A5-ABBB35086714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65EC81D-1D05-2D4F-9DDC-CB2F8E2D0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05CD871B-145A-114D-8590-A0CD3CA8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F43AD944-9BDB-D143-A6F4-DA84142046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urved Connector 79">
                <a:extLst>
                  <a:ext uri="{FF2B5EF4-FFF2-40B4-BE49-F238E27FC236}">
                    <a16:creationId xmlns:a16="http://schemas.microsoft.com/office/drawing/2014/main" id="{83B876A9-F47A-FD4A-A792-A45D5C10A4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C04AB17-D611-734E-8422-B2C3143F87A4}"/>
              </a:ext>
            </a:extLst>
          </p:cNvPr>
          <p:cNvSpPr/>
          <p:nvPr/>
        </p:nvSpPr>
        <p:spPr>
          <a:xfrm>
            <a:off x="5910349" y="3631221"/>
            <a:ext cx="1103614" cy="362339"/>
          </a:xfrm>
          <a:prstGeom prst="rect">
            <a:avLst/>
          </a:prstGeom>
          <a:solidFill>
            <a:srgbClr val="D64A3B">
              <a:lumMod val="20000"/>
              <a:lumOff val="80000"/>
            </a:srgbClr>
          </a:solidFill>
          <a:ln w="15875" cap="rnd" cmpd="sng" algn="ctr">
            <a:solidFill>
              <a:srgbClr val="D64A3B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Interface</a:t>
            </a:r>
          </a:p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3" name="Straight Arrow Connector 54">
            <a:extLst>
              <a:ext uri="{FF2B5EF4-FFF2-40B4-BE49-F238E27FC236}">
                <a16:creationId xmlns:a16="http://schemas.microsoft.com/office/drawing/2014/main" id="{BEAC78A6-B769-184F-B4BA-2BF5069F3948}"/>
              </a:ext>
            </a:extLst>
          </p:cNvPr>
          <p:cNvCxnSpPr>
            <a:cxnSpLocks/>
          </p:cNvCxnSpPr>
          <p:nvPr/>
        </p:nvCxnSpPr>
        <p:spPr>
          <a:xfrm flipV="1">
            <a:off x="6817576" y="2232489"/>
            <a:ext cx="0" cy="1398733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F86F38C-82C4-664B-BBE1-6B2D87002F3D}"/>
              </a:ext>
            </a:extLst>
          </p:cNvPr>
          <p:cNvSpPr txBox="1"/>
          <p:nvPr/>
        </p:nvSpPr>
        <p:spPr>
          <a:xfrm>
            <a:off x="6766875" y="333652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64A3B">
                    <a:lumMod val="75000"/>
                  </a:srgbClr>
                </a:solidFill>
                <a:latin typeface="Corbel"/>
              </a:rPr>
              <a:t>output</a:t>
            </a: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D7254795-2FFB-C541-A239-FDC364035265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180427" y="2768721"/>
            <a:ext cx="0" cy="862500"/>
          </a:xfrm>
          <a:prstGeom prst="straightConnector1">
            <a:avLst/>
          </a:prstGeom>
          <a:noFill/>
          <a:ln w="38100" cap="rnd" cmpd="sng" algn="ctr">
            <a:solidFill>
              <a:srgbClr val="D64A3B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03714F9-1CAA-2F46-B451-DAC85A9D9051}"/>
              </a:ext>
            </a:extLst>
          </p:cNvPr>
          <p:cNvSpPr txBox="1"/>
          <p:nvPr/>
        </p:nvSpPr>
        <p:spPr>
          <a:xfrm>
            <a:off x="5130443" y="272588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D64A3B">
                    <a:lumMod val="75000"/>
                  </a:srgbClr>
                </a:solidFill>
                <a:latin typeface="Corbel"/>
              </a:rPr>
              <a:t>hasInterface</a:t>
            </a:r>
            <a:endParaRPr lang="en-US" sz="1400" dirty="0">
              <a:solidFill>
                <a:srgbClr val="D64A3B">
                  <a:lumMod val="75000"/>
                </a:srgb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6747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E1905DD1-5ABA-C54C-85E6-B1366E6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External Models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195C1-0FD2-A64D-8F04-29C1BA31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5" y="1754387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E8524-85EE-8C4F-90E1-DCC302B896BF}"/>
              </a:ext>
            </a:extLst>
          </p:cNvPr>
          <p:cNvGrpSpPr/>
          <p:nvPr/>
        </p:nvGrpSpPr>
        <p:grpSpPr>
          <a:xfrm>
            <a:off x="4216226" y="2719324"/>
            <a:ext cx="3923035" cy="1814184"/>
            <a:chOff x="5190483" y="511114"/>
            <a:chExt cx="3923035" cy="18141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5958F-24F5-E94C-9586-673AFB1E0C90}"/>
                </a:ext>
              </a:extLst>
            </p:cNvPr>
            <p:cNvSpPr/>
            <p:nvPr/>
          </p:nvSpPr>
          <p:spPr>
            <a:xfrm>
              <a:off x="5190483" y="905513"/>
              <a:ext cx="3923035" cy="1419785"/>
            </a:xfrm>
            <a:prstGeom prst="rect">
              <a:avLst/>
            </a:prstGeom>
            <a:solidFill>
              <a:srgbClr val="D64787">
                <a:lumMod val="60000"/>
                <a:lumOff val="40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Model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: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identity: my-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iBioSim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-ODE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source: https://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synbiohub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…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language: edam#2585 (SBML) </a:t>
              </a:r>
            </a:p>
            <a:p>
              <a:pPr marL="182880" marR="0" lvl="0" indent="-18288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framework: SBO:0000062 (continuous)</a:t>
              </a:r>
            </a:p>
          </p:txBody>
        </p:sp>
        <p:cxnSp>
          <p:nvCxnSpPr>
            <p:cNvPr id="12" name="Straight Arrow Connector 54">
              <a:extLst>
                <a:ext uri="{FF2B5EF4-FFF2-40B4-BE49-F238E27FC236}">
                  <a16:creationId xmlns:a16="http://schemas.microsoft.com/office/drawing/2014/main" id="{125E8781-4125-A144-A96F-B8CB9DEDE5F2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flipH="1">
              <a:off x="7152001" y="560511"/>
              <a:ext cx="2683" cy="345002"/>
            </a:xfrm>
            <a:prstGeom prst="straightConnector1">
              <a:avLst/>
            </a:prstGeom>
            <a:noFill/>
            <a:ln w="38100" cap="rnd" cmpd="sng" algn="ctr">
              <a:solidFill>
                <a:srgbClr val="D64787">
                  <a:lumMod val="7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B550-1EC0-694E-A61A-ACC9788AEE56}"/>
                </a:ext>
              </a:extLst>
            </p:cNvPr>
            <p:cNvSpPr txBox="1"/>
            <p:nvPr/>
          </p:nvSpPr>
          <p:spPr>
            <a:xfrm>
              <a:off x="7123994" y="511114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srgbClr val="D64787">
                      <a:lumMod val="75000"/>
                    </a:srgbClr>
                  </a:solidFill>
                  <a:latin typeface="Corbel"/>
                </a:rPr>
                <a:t>hasM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D64787">
                      <a:lumMod val="75000"/>
                    </a:srgbClr>
                  </a:solidFill>
                  <a:effectLst/>
                  <a:uLnTx/>
                  <a:uFillTx/>
                  <a:latin typeface="Corbel"/>
                </a:rPr>
                <a:t>odel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64787">
                    <a:lumMod val="75000"/>
                  </a:srgbClr>
                </a:solidFill>
                <a:effectLst/>
                <a:uLnTx/>
                <a:uFillTx/>
                <a:latin typeface="Corbe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B66913-126F-634B-A5AB-913D903C7880}"/>
              </a:ext>
            </a:extLst>
          </p:cNvPr>
          <p:cNvGrpSpPr/>
          <p:nvPr/>
        </p:nvGrpSpPr>
        <p:grpSpPr>
          <a:xfrm>
            <a:off x="4250027" y="1752721"/>
            <a:ext cx="3860800" cy="1016000"/>
            <a:chOff x="434485" y="805070"/>
            <a:chExt cx="3860800" cy="101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E478B-00AC-1842-AC5C-0468DEE79AB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2C2FDD7-3643-294D-81A8-6A5FA0E0FE81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650972-358D-4B40-8289-6A9E1B0C0DF9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6B865F1-7434-404D-8513-EA0203B84577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671B4189-8368-F446-A6B9-5CB49334FA8A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eft-Right-Up Arrow 27">
                  <a:extLst>
                    <a:ext uri="{FF2B5EF4-FFF2-40B4-BE49-F238E27FC236}">
                      <a16:creationId xmlns:a16="http://schemas.microsoft.com/office/drawing/2014/main" id="{C2DC15F2-E536-6B4A-AB6C-EF1D720C7332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Bent Arrow 28">
                  <a:extLst>
                    <a:ext uri="{FF2B5EF4-FFF2-40B4-BE49-F238E27FC236}">
                      <a16:creationId xmlns:a16="http://schemas.microsoft.com/office/drawing/2014/main" id="{40439FB1-2185-7E4E-9F59-5EF60DB013F2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8CE8A27-A78B-104A-90AA-C6345C8D8B98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1" name="Pentagon 30">
                  <a:extLst>
                    <a:ext uri="{FF2B5EF4-FFF2-40B4-BE49-F238E27FC236}">
                      <a16:creationId xmlns:a16="http://schemas.microsoft.com/office/drawing/2014/main" id="{5B630063-DF66-CA4A-BC7F-946C9BD48716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AD8FB90D-2DF2-8142-A1CE-F90CB114339B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6" name="Straight Arrow Connector 54">
                <a:extLst>
                  <a:ext uri="{FF2B5EF4-FFF2-40B4-BE49-F238E27FC236}">
                    <a16:creationId xmlns:a16="http://schemas.microsoft.com/office/drawing/2014/main" id="{D252C677-E4DB-A947-AC42-334A03BD7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FDA49D-D3C5-3341-BB4F-04F64F67193F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114239-C896-7542-A689-62DEDE249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C7EA3B0D-B954-494B-B656-449A5AD2F4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09C8EE6D-9D97-4A46-ADDA-54FBCDC6BE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3AD75CF8-F02C-CA45-83CF-AC042F8CC8F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267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DFAE-35A2-784A-A2B3-96539CAB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information: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067C0-3A55-A749-AFCA-BC25D28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30" y="4256115"/>
            <a:ext cx="8229600" cy="720893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SBOL uses Ontology of Units of Measure (OM) 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70C0"/>
                </a:solidFill>
              </a:rPr>
              <a:t>Measures can be added to any Identified object via “</a:t>
            </a:r>
            <a:r>
              <a:rPr lang="en-US" sz="1800" i="1" dirty="0" err="1">
                <a:solidFill>
                  <a:srgbClr val="0070C0"/>
                </a:solidFill>
                <a:latin typeface="Courier" pitchFamily="2" charset="0"/>
              </a:rPr>
              <a:t>hasMeasure</a:t>
            </a:r>
            <a:r>
              <a:rPr lang="en-US" sz="1800" i="1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60EA2-4A19-AF4C-8D63-2F6B5830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0" y="669887"/>
            <a:ext cx="6797946" cy="3985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70F98-E827-CC44-ABE9-B2FC6C8123A6}"/>
              </a:ext>
            </a:extLst>
          </p:cNvPr>
          <p:cNvSpPr txBox="1"/>
          <p:nvPr/>
        </p:nvSpPr>
        <p:spPr>
          <a:xfrm>
            <a:off x="0" y="1855185"/>
            <a:ext cx="218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Nature of measurement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83DA7-B60A-D64C-9297-0947C6580EDD}"/>
              </a:ext>
            </a:extLst>
          </p:cNvPr>
          <p:cNvSpPr txBox="1"/>
          <p:nvPr/>
        </p:nvSpPr>
        <p:spPr>
          <a:xfrm>
            <a:off x="340821" y="118185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Actual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50BAC-9D58-0C47-BB5F-A39022AB2FE4}"/>
              </a:ext>
            </a:extLst>
          </p:cNvPr>
          <p:cNvSpPr txBox="1"/>
          <p:nvPr/>
        </p:nvSpPr>
        <p:spPr>
          <a:xfrm>
            <a:off x="2998250" y="141763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Unit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1A2486A-06EF-C340-94AF-0F6FEB70A51B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145795" y="1420115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087C1FD-7C32-644F-9535-B9BA13154A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8566" y="1688891"/>
            <a:ext cx="158764" cy="3593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4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37" b="-485"/>
          <a:stretch/>
        </p:blipFill>
        <p:spPr>
          <a:xfrm>
            <a:off x="3239075" y="2188155"/>
            <a:ext cx="5713734" cy="101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ABE960-2E6D-9E4C-8815-E01D97F12DA9}"/>
              </a:ext>
            </a:extLst>
          </p:cNvPr>
          <p:cNvSpPr/>
          <p:nvPr/>
        </p:nvSpPr>
        <p:spPr>
          <a:xfrm>
            <a:off x="6284422" y="2011680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F6DA80-4524-DC48-98F4-B48431BC4B27}"/>
              </a:ext>
            </a:extLst>
          </p:cNvPr>
          <p:cNvSpPr/>
          <p:nvPr/>
        </p:nvSpPr>
        <p:spPr>
          <a:xfrm>
            <a:off x="6284422" y="2648228"/>
            <a:ext cx="299258" cy="30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822958"/>
            <a:ext cx="2394065" cy="14048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0F268-0C62-5447-8DA8-D686D33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design of an experimental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C9D88-A79E-A044-AFD1-4F0B7A2297C0}"/>
              </a:ext>
            </a:extLst>
          </p:cNvPr>
          <p:cNvGrpSpPr/>
          <p:nvPr/>
        </p:nvGrpSpPr>
        <p:grpSpPr>
          <a:xfrm>
            <a:off x="215492" y="2585602"/>
            <a:ext cx="3860800" cy="1016000"/>
            <a:chOff x="434485" y="805070"/>
            <a:chExt cx="3860800" cy="1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E45B73-CDD1-0241-BA1B-C2A477CB100E}"/>
                </a:ext>
              </a:extLst>
            </p:cNvPr>
            <p:cNvSpPr/>
            <p:nvPr/>
          </p:nvSpPr>
          <p:spPr>
            <a:xfrm>
              <a:off x="434485" y="805070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iGEM#Ecoli-with-interlab16device1</a:t>
              </a:r>
            </a:p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65075D-3331-3244-B9CB-1ED351D7779B}"/>
                </a:ext>
              </a:extLst>
            </p:cNvPr>
            <p:cNvSpPr/>
            <p:nvPr/>
          </p:nvSpPr>
          <p:spPr>
            <a:xfrm>
              <a:off x="1183027" y="1118282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1A9454-37F5-374E-8831-47DDF88F928A}"/>
                </a:ext>
              </a:extLst>
            </p:cNvPr>
            <p:cNvGrpSpPr/>
            <p:nvPr/>
          </p:nvGrpSpPr>
          <p:grpSpPr>
            <a:xfrm>
              <a:off x="1744535" y="1150031"/>
              <a:ext cx="1392306" cy="411862"/>
              <a:chOff x="1130300" y="920031"/>
              <a:chExt cx="3045980" cy="9010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501C0E-F88E-BB4B-8C9D-0C0DA59A60AE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0558FDE4-73DB-EF46-97C9-F28CA6436350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eft-Right-Up Arrow 17">
                  <a:extLst>
                    <a:ext uri="{FF2B5EF4-FFF2-40B4-BE49-F238E27FC236}">
                      <a16:creationId xmlns:a16="http://schemas.microsoft.com/office/drawing/2014/main" id="{033FD380-CF5E-774A-BE95-367B72BE146F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Bent Arrow 18">
                  <a:extLst>
                    <a:ext uri="{FF2B5EF4-FFF2-40B4-BE49-F238E27FC236}">
                      <a16:creationId xmlns:a16="http://schemas.microsoft.com/office/drawing/2014/main" id="{EEF5546D-ED52-D848-BDC3-5113A6519EAC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B2B3EF4-B819-0446-8BA9-D43B0822B842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Pentagon 20">
                  <a:extLst>
                    <a:ext uri="{FF2B5EF4-FFF2-40B4-BE49-F238E27FC236}">
                      <a16:creationId xmlns:a16="http://schemas.microsoft.com/office/drawing/2014/main" id="{51700EA3-0584-0243-8FB1-E92509A8EF2E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Sun 14">
                <a:extLst>
                  <a:ext uri="{FF2B5EF4-FFF2-40B4-BE49-F238E27FC236}">
                    <a16:creationId xmlns:a16="http://schemas.microsoft.com/office/drawing/2014/main" id="{B1E2E071-E24F-CC4A-B02F-F465FBFF15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54">
                <a:extLst>
                  <a:ext uri="{FF2B5EF4-FFF2-40B4-BE49-F238E27FC236}">
                    <a16:creationId xmlns:a16="http://schemas.microsoft.com/office/drawing/2014/main" id="{CD8C0E31-E16C-3941-9C0D-37E983607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6C8524-9900-8447-9B87-D18A37E5378E}"/>
                </a:ext>
              </a:extLst>
            </p:cNvPr>
            <p:cNvGrpSpPr/>
            <p:nvPr/>
          </p:nvGrpSpPr>
          <p:grpSpPr>
            <a:xfrm rot="10800000">
              <a:off x="1751897" y="1476577"/>
              <a:ext cx="1106661" cy="273892"/>
              <a:chOff x="7363355" y="4574107"/>
              <a:chExt cx="1106661" cy="27389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89F749D-83DE-514D-836C-34C96476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60FF3827-2860-9048-9DDD-76CE8609C0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54EFAEC6-AC3E-E545-91C3-539B0BA072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57AE097D-19C3-D74D-9991-494F951486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085D13-5DA5-464A-A823-BE79FFA2DDEC}"/>
              </a:ext>
            </a:extLst>
          </p:cNvPr>
          <p:cNvSpPr/>
          <p:nvPr/>
        </p:nvSpPr>
        <p:spPr>
          <a:xfrm>
            <a:off x="166085" y="2005402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4ADBB-95A3-DD4B-8593-58F883489A0B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7DF0F9-DE3B-7047-9E2A-8F52778DE64F}"/>
              </a:ext>
            </a:extLst>
          </p:cNvPr>
          <p:cNvSpPr/>
          <p:nvPr/>
        </p:nvSpPr>
        <p:spPr>
          <a:xfrm>
            <a:off x="3461039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9007F-D25B-A94E-8BF7-E1B1180ECDA6}"/>
              </a:ext>
            </a:extLst>
          </p:cNvPr>
          <p:cNvSpPr/>
          <p:nvPr/>
        </p:nvSpPr>
        <p:spPr>
          <a:xfrm>
            <a:off x="5039906" y="2530336"/>
            <a:ext cx="3807697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ExternallyDefined</a:t>
            </a:r>
            <a:endParaRPr lang="en-US" b="1" kern="0" dirty="0">
              <a:solidFill>
                <a:prstClr val="black"/>
              </a:solidFill>
              <a:latin typeface="Corbel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type: SBO:0000247 (simple chemical)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definition: CHEBI:17234 (glucose)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A9FC6-A0E1-6E44-BB74-C9EDEE816E32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B2F5-DEC4-6E4C-8D1F-A73CD4924027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1D5D7A-F80E-C04E-AAEC-E71ED1CBEC25}"/>
              </a:ext>
            </a:extLst>
          </p:cNvPr>
          <p:cNvSpPr/>
          <p:nvPr/>
        </p:nvSpPr>
        <p:spPr>
          <a:xfrm>
            <a:off x="165287" y="824991"/>
            <a:ext cx="2406252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Sample1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FBF3E-7F82-054A-A53F-0CE9A3FD3C40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30D8CF5-4100-0042-88B4-8E2B28E9291A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1783060" y="1634933"/>
            <a:ext cx="308669" cy="672413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3E79FD-3F43-DB48-8EEB-6A0FDFC03511}"/>
              </a:ext>
            </a:extLst>
          </p:cNvPr>
          <p:cNvSpPr txBox="1"/>
          <p:nvPr/>
        </p:nvSpPr>
        <p:spPr>
          <a:xfrm>
            <a:off x="2253369" y="1798432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8" name="Straight Arrow Connector 54">
            <a:extLst>
              <a:ext uri="{FF2B5EF4-FFF2-40B4-BE49-F238E27FC236}">
                <a16:creationId xmlns:a16="http://schemas.microsoft.com/office/drawing/2014/main" id="{BE5823F4-9114-1D40-BB8B-0A96C4A05B1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01185" y="2291732"/>
            <a:ext cx="544707" cy="293870"/>
          </a:xfrm>
          <a:prstGeom prst="bentConnector2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54">
            <a:extLst>
              <a:ext uri="{FF2B5EF4-FFF2-40B4-BE49-F238E27FC236}">
                <a16:creationId xmlns:a16="http://schemas.microsoft.com/office/drawing/2014/main" id="{05A997F8-9CDB-B64B-87DD-1F62B8E3735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96139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B1CC28FD-0CA3-FF4C-A6BC-4A1B7C287C2D}"/>
              </a:ext>
            </a:extLst>
          </p:cNvPr>
          <p:cNvCxnSpPr>
            <a:cxnSpLocks/>
            <a:stCxn id="49" idx="2"/>
            <a:endCxn id="25" idx="0"/>
          </p:cNvCxnSpPr>
          <p:nvPr/>
        </p:nvCxnSpPr>
        <p:spPr>
          <a:xfrm rot="16200000" flipH="1">
            <a:off x="4251912" y="-161508"/>
            <a:ext cx="713531" cy="4670155"/>
          </a:xfrm>
          <a:prstGeom prst="bentConnector3">
            <a:avLst>
              <a:gd name="adj1" fmla="val 67475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54">
            <a:extLst>
              <a:ext uri="{FF2B5EF4-FFF2-40B4-BE49-F238E27FC236}">
                <a16:creationId xmlns:a16="http://schemas.microsoft.com/office/drawing/2014/main" id="{06EE84FA-23DC-6441-935A-72145EBE419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8674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642CC3C-7C03-9142-B984-E8D9E4F8AB56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1CB190-7ABF-F54D-AF5D-C98ECCFF8F7E}"/>
              </a:ext>
            </a:extLst>
          </p:cNvPr>
          <p:cNvSpPr txBox="1"/>
          <p:nvPr/>
        </p:nvSpPr>
        <p:spPr>
          <a:xfrm>
            <a:off x="2511387" y="7354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B850A-0829-2B4A-BED2-A33E792D4D17}"/>
              </a:ext>
            </a:extLst>
          </p:cNvPr>
          <p:cNvSpPr txBox="1"/>
          <p:nvPr/>
        </p:nvSpPr>
        <p:spPr>
          <a:xfrm>
            <a:off x="4835729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F572EB-B3D4-364A-A71C-BA9C3AED68BE}"/>
              </a:ext>
            </a:extLst>
          </p:cNvPr>
          <p:cNvSpPr txBox="1"/>
          <p:nvPr/>
        </p:nvSpPr>
        <p:spPr>
          <a:xfrm>
            <a:off x="1173064" y="232777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7" name="Straight Arrow Connector 54">
            <a:extLst>
              <a:ext uri="{FF2B5EF4-FFF2-40B4-BE49-F238E27FC236}">
                <a16:creationId xmlns:a16="http://schemas.microsoft.com/office/drawing/2014/main" id="{15F418D5-85BA-4D4A-9214-0B4021EDFA2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943755" y="3490612"/>
            <a:ext cx="1349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6FBD0C9-E2E7-AD4F-86FA-64172B51C568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72" name="Straight Arrow Connector 54">
            <a:extLst>
              <a:ext uri="{FF2B5EF4-FFF2-40B4-BE49-F238E27FC236}">
                <a16:creationId xmlns:a16="http://schemas.microsoft.com/office/drawing/2014/main" id="{6D40D24C-30EF-5240-AD3C-60C281F274D1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flipH="1">
            <a:off x="2142930" y="3601602"/>
            <a:ext cx="2962" cy="15475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3EF2F03-391E-9C4A-A26C-63AC9B54B591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1305A5-5146-3141-99ED-DFEF6050FF7A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9982B3B6-1EB9-CD42-9902-94A245508988}"/>
              </a:ext>
            </a:extLst>
          </p:cNvPr>
          <p:cNvCxnSpPr>
            <a:cxnSpLocks/>
            <a:stCxn id="23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069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517A-0086-EC4B-BF11-3B563D54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CombinatorialDerivation</a:t>
            </a:r>
            <a:r>
              <a:rPr lang="en-US" dirty="0"/>
              <a:t>: libraries &amp;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DC16B-FEAE-9E4C-8CBC-A20717B8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87" y="1190561"/>
            <a:ext cx="4638035" cy="2467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3FA60-8AB8-904A-B94B-F2B959873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11" y="1165622"/>
            <a:ext cx="4811093" cy="3240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D8031-3E41-EF4D-9407-6063F73A10F7}"/>
              </a:ext>
            </a:extLst>
          </p:cNvPr>
          <p:cNvSpPr txBox="1"/>
          <p:nvPr/>
        </p:nvSpPr>
        <p:spPr>
          <a:xfrm>
            <a:off x="714391" y="3430135"/>
            <a:ext cx="17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Design with blanks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to be filled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CF72A-9461-D142-8736-12A4FB9C86AC}"/>
              </a:ext>
            </a:extLst>
          </p:cNvPr>
          <p:cNvSpPr txBox="1"/>
          <p:nvPr/>
        </p:nvSpPr>
        <p:spPr>
          <a:xfrm>
            <a:off x="7195564" y="1592809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Point to a blank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In the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9E5CA-E7D6-0148-B665-6AAB801A3259}"/>
              </a:ext>
            </a:extLst>
          </p:cNvPr>
          <p:cNvSpPr txBox="1"/>
          <p:nvPr/>
        </p:nvSpPr>
        <p:spPr>
          <a:xfrm>
            <a:off x="4207360" y="3380257"/>
            <a:ext cx="124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Values to fill 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this blank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85DE8-A8CC-2A40-AE82-0E6623E4FBAB}"/>
              </a:ext>
            </a:extLst>
          </p:cNvPr>
          <p:cNvSpPr txBox="1"/>
          <p:nvPr/>
        </p:nvSpPr>
        <p:spPr>
          <a:xfrm>
            <a:off x="7480341" y="2974338"/>
            <a:ext cx="1217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Hierarchical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substructure</a:t>
            </a:r>
          </a:p>
        </p:txBody>
      </p:sp>
    </p:spTree>
    <p:extLst>
      <p:ext uri="{BB962C8B-B14F-4D97-AF65-F5344CB8AC3E}">
        <p14:creationId xmlns:p14="http://schemas.microsoft.com/office/powerpoint/2010/main" val="3639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5A8C57E8-7BC9-2842-B3E8-16DF469B3ED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610239" y="1028191"/>
            <a:ext cx="892365" cy="0"/>
          </a:xfrm>
          <a:prstGeom prst="straightConnector1">
            <a:avLst/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studying effects of carbon source - template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032BC4-DC3D-464A-B468-759A31EA6BE0}"/>
              </a:ext>
            </a:extLst>
          </p:cNvPr>
          <p:cNvSpPr/>
          <p:nvPr/>
        </p:nvSpPr>
        <p:spPr>
          <a:xfrm>
            <a:off x="3344660" y="1380000"/>
            <a:ext cx="2332932" cy="511969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14D28-A992-F248-AAAA-31FF35BDC9D2}"/>
              </a:ext>
            </a:extLst>
          </p:cNvPr>
          <p:cNvSpPr/>
          <p:nvPr/>
        </p:nvSpPr>
        <p:spPr>
          <a:xfrm>
            <a:off x="3502604" y="824991"/>
            <a:ext cx="1435100" cy="406400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SubC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7317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C2AA-6DD7-4E4B-997A-79F59C0D9FA6}"/>
              </a:ext>
            </a:extLst>
          </p:cNvPr>
          <p:cNvSpPr/>
          <p:nvPr/>
        </p:nvSpPr>
        <p:spPr>
          <a:xfrm>
            <a:off x="5858026" y="824991"/>
            <a:ext cx="3072707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200.0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om:microlitre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SBO:0000468 (volume)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5A420C-E9A1-2542-B403-5F70F4BF3AB5}"/>
              </a:ext>
            </a:extLst>
          </p:cNvPr>
          <p:cNvSpPr/>
          <p:nvPr/>
        </p:nvSpPr>
        <p:spPr>
          <a:xfrm>
            <a:off x="4959475" y="3756356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2.5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om:milligram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SBO:0000504 (mass of entity pool)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65286" y="824991"/>
            <a:ext cx="2482947" cy="1016000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06AB4-13D4-2C4E-8AFC-77C99308DE3C}"/>
              </a:ext>
            </a:extLst>
          </p:cNvPr>
          <p:cNvSpPr/>
          <p:nvPr/>
        </p:nvSpPr>
        <p:spPr>
          <a:xfrm>
            <a:off x="157301" y="3756355"/>
            <a:ext cx="3971258" cy="1228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tx1"/>
                </a:solidFill>
              </a:rPr>
              <a:t>Measure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om:hasNumericalValue</a:t>
            </a:r>
            <a:r>
              <a:rPr lang="en-US" dirty="0">
                <a:solidFill>
                  <a:schemeClr val="tx1"/>
                </a:solidFill>
              </a:rPr>
              <a:t>: 10000</a:t>
            </a:r>
          </a:p>
          <a:p>
            <a:r>
              <a:rPr lang="en-US" dirty="0" err="1">
                <a:solidFill>
                  <a:schemeClr val="tx1"/>
                </a:solidFill>
              </a:rPr>
              <a:t>om:hasUnit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om:count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type: SBO:0000503 (number of entities)</a:t>
            </a:r>
          </a:p>
        </p:txBody>
      </p:sp>
      <p:cxnSp>
        <p:nvCxnSpPr>
          <p:cNvPr id="32" name="Straight Arrow Connector 54">
            <a:extLst>
              <a:ext uri="{FF2B5EF4-FFF2-40B4-BE49-F238E27FC236}">
                <a16:creationId xmlns:a16="http://schemas.microsoft.com/office/drawing/2014/main" id="{C1D126A3-569E-664B-B864-D8199BA5D835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1431994" y="1815756"/>
            <a:ext cx="689345" cy="739813"/>
          </a:xfrm>
          <a:prstGeom prst="bentConnector3">
            <a:avLst>
              <a:gd name="adj1" fmla="val 71706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AE39B6-A999-CF41-B9A1-7AD5A61DC80A}"/>
              </a:ext>
            </a:extLst>
          </p:cNvPr>
          <p:cNvSpPr txBox="1"/>
          <p:nvPr/>
        </p:nvSpPr>
        <p:spPr>
          <a:xfrm>
            <a:off x="1345225" y="179895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CA72F1D2-EB68-3C4E-BC89-F57B4B66E35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37704" y="1028191"/>
            <a:ext cx="489069" cy="346279"/>
          </a:xfrm>
          <a:prstGeom prst="bentConnector3">
            <a:avLst>
              <a:gd name="adj1" fmla="val 99292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BCD97E69-38C5-8D4F-BFE7-065B8461E595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rot="16200000" flipH="1">
            <a:off x="3830344" y="-582594"/>
            <a:ext cx="689345" cy="5536513"/>
          </a:xfrm>
          <a:prstGeom prst="bentConnector3">
            <a:avLst>
              <a:gd name="adj1" fmla="val 70500"/>
            </a:avLst>
          </a:prstGeom>
          <a:noFill/>
          <a:ln w="38100" cap="rnd" cmpd="sng" algn="ctr">
            <a:solidFill>
              <a:srgbClr val="30ACEC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A811662-DC7D-CC4A-AC30-807415821CAC}"/>
              </a:ext>
            </a:extLst>
          </p:cNvPr>
          <p:cNvSpPr/>
          <p:nvPr/>
        </p:nvSpPr>
        <p:spPr>
          <a:xfrm>
            <a:off x="2142930" y="1577372"/>
            <a:ext cx="261339" cy="239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717A1-26CB-3044-BCCB-DD74006622B6}"/>
              </a:ext>
            </a:extLst>
          </p:cNvPr>
          <p:cNvSpPr txBox="1"/>
          <p:nvPr/>
        </p:nvSpPr>
        <p:spPr>
          <a:xfrm>
            <a:off x="4868981" y="7585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instanceOf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41" name="Straight Arrow Connector 54">
            <a:extLst>
              <a:ext uri="{FF2B5EF4-FFF2-40B4-BE49-F238E27FC236}">
                <a16:creationId xmlns:a16="http://schemas.microsoft.com/office/drawing/2014/main" id="{EB5302ED-9A07-7A4C-84F6-E99FBC86B325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943273" y="3490612"/>
            <a:ext cx="1831" cy="265744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3053B3-ED2B-2B41-A003-D05A3B24E1A7}"/>
              </a:ext>
            </a:extLst>
          </p:cNvPr>
          <p:cNvSpPr txBox="1"/>
          <p:nvPr/>
        </p:nvSpPr>
        <p:spPr>
          <a:xfrm>
            <a:off x="2134510" y="35161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624358DB-A824-CB4C-92D3-03CBBAAC2757}"/>
              </a:ext>
            </a:extLst>
          </p:cNvPr>
          <p:cNvCxnSpPr>
            <a:cxnSpLocks/>
            <a:stCxn id="54" idx="2"/>
            <a:endCxn id="31" idx="0"/>
          </p:cNvCxnSpPr>
          <p:nvPr/>
        </p:nvCxnSpPr>
        <p:spPr>
          <a:xfrm flipH="1">
            <a:off x="2142930" y="3490612"/>
            <a:ext cx="3643" cy="265743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F2B1DB-D9FD-9F48-BF4D-EE23FB71761F}"/>
              </a:ext>
            </a:extLst>
          </p:cNvPr>
          <p:cNvSpPr txBox="1"/>
          <p:nvPr/>
        </p:nvSpPr>
        <p:spPr>
          <a:xfrm>
            <a:off x="6916452" y="34538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2DB6-D0FE-F249-A9FD-DEE6C66B9DD7}"/>
              </a:ext>
            </a:extLst>
          </p:cNvPr>
          <p:cNvSpPr txBox="1"/>
          <p:nvPr/>
        </p:nvSpPr>
        <p:spPr>
          <a:xfrm>
            <a:off x="4461650" y="18443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hasMeasure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cxnSp>
        <p:nvCxnSpPr>
          <p:cNvPr id="46" name="Straight Arrow Connector 54">
            <a:extLst>
              <a:ext uri="{FF2B5EF4-FFF2-40B4-BE49-F238E27FC236}">
                <a16:creationId xmlns:a16="http://schemas.microsoft.com/office/drawing/2014/main" id="{614A0863-1A76-AC49-918D-184E1C6FB74C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16200000" flipH="1">
            <a:off x="5871880" y="531215"/>
            <a:ext cx="161747" cy="2883254"/>
          </a:xfrm>
          <a:prstGeom prst="bentConnector3">
            <a:avLst>
              <a:gd name="adj1" fmla="val 200216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F1AE2D-C05F-BF4C-9E9A-BED8D24B4C93}"/>
              </a:ext>
            </a:extLst>
          </p:cNvPr>
          <p:cNvSpPr/>
          <p:nvPr/>
        </p:nvSpPr>
        <p:spPr>
          <a:xfrm>
            <a:off x="935061" y="2530336"/>
            <a:ext cx="2423023" cy="96027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CDEC6-939A-0A43-BFBA-E0283CBF5E49}"/>
              </a:ext>
            </a:extLst>
          </p:cNvPr>
          <p:cNvSpPr txBox="1"/>
          <p:nvPr/>
        </p:nvSpPr>
        <p:spPr>
          <a:xfrm>
            <a:off x="2569578" y="74372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ACEC">
                    <a:lumMod val="75000"/>
                  </a:srgbClr>
                </a:solidFill>
                <a:effectLst/>
                <a:uLnTx/>
                <a:uFillTx/>
                <a:latin typeface="Corbel"/>
              </a:rPr>
              <a:t>hasFeature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0ACEC">
                  <a:lumMod val="75000"/>
                </a:srgbClr>
              </a:solidFill>
              <a:effectLst/>
              <a:uLnTx/>
              <a:uFillTx/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070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89D3E-B318-8B40-A19B-35834855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carbon source combinations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5D486-9F05-AE45-8238-C2C9442BF8FC}"/>
              </a:ext>
            </a:extLst>
          </p:cNvPr>
          <p:cNvSpPr/>
          <p:nvPr/>
        </p:nvSpPr>
        <p:spPr>
          <a:xfrm>
            <a:off x="5829366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project#carbonSource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09D778-93F0-0546-A32B-23A9F75E9104}"/>
              </a:ext>
            </a:extLst>
          </p:cNvPr>
          <p:cNvSpPr/>
          <p:nvPr/>
        </p:nvSpPr>
        <p:spPr>
          <a:xfrm>
            <a:off x="181911" y="3094366"/>
            <a:ext cx="2552975" cy="629736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SampleSpec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C43498-2FEE-6B4E-8756-B11B24006A1B}"/>
              </a:ext>
            </a:extLst>
          </p:cNvPr>
          <p:cNvSpPr/>
          <p:nvPr/>
        </p:nvSpPr>
        <p:spPr>
          <a:xfrm>
            <a:off x="181911" y="987413"/>
            <a:ext cx="4811267" cy="62973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CombinatorialDerivation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VaryCarbon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s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trategy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sbol:enumerate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9AC94-DA8C-5340-B384-A587A04ABCCF}"/>
              </a:ext>
            </a:extLst>
          </p:cNvPr>
          <p:cNvSpPr/>
          <p:nvPr/>
        </p:nvSpPr>
        <p:spPr>
          <a:xfrm>
            <a:off x="3274276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C70F5-484B-ED42-AA48-45C9082113C8}"/>
              </a:ext>
            </a:extLst>
          </p:cNvPr>
          <p:cNvSpPr/>
          <p:nvPr/>
        </p:nvSpPr>
        <p:spPr>
          <a:xfrm>
            <a:off x="2826328" y="3094366"/>
            <a:ext cx="2423023" cy="629736"/>
          </a:xfrm>
          <a:prstGeom prst="rect">
            <a:avLst/>
          </a:prstGeom>
          <a:solidFill>
            <a:srgbClr val="30ACEC">
              <a:lumMod val="40000"/>
              <a:lumOff val="6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b="1" kern="0" dirty="0" err="1">
                <a:solidFill>
                  <a:prstClr val="black"/>
                </a:solidFill>
                <a:latin typeface="Corbel"/>
              </a:rPr>
              <a:t>LocalSubComponent</a:t>
            </a:r>
            <a:r>
              <a:rPr lang="en-US" b="1" kern="0" dirty="0">
                <a:solidFill>
                  <a:prstClr val="black"/>
                </a:solidFill>
                <a:latin typeface="Corbel"/>
              </a:rPr>
              <a:t>:</a:t>
            </a:r>
          </a:p>
          <a:p>
            <a:pPr lvl="0">
              <a:defRPr/>
            </a:pPr>
            <a:r>
              <a:rPr lang="en-US" kern="0" dirty="0" err="1">
                <a:solidFill>
                  <a:prstClr val="black"/>
                </a:solidFill>
                <a:latin typeface="Corbel"/>
              </a:rPr>
              <a:t>project#strain</a:t>
            </a:r>
            <a:endParaRPr lang="en-US" kern="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49712D-EB92-C145-9F21-5325491A094D}"/>
              </a:ext>
            </a:extLst>
          </p:cNvPr>
          <p:cNvSpPr/>
          <p:nvPr/>
        </p:nvSpPr>
        <p:spPr>
          <a:xfrm>
            <a:off x="6236691" y="2049134"/>
            <a:ext cx="2423023" cy="6917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VariableComponent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cardinality: </a:t>
            </a:r>
            <a:r>
              <a:rPr lang="en-US" kern="0" dirty="0" err="1">
                <a:solidFill>
                  <a:prstClr val="black"/>
                </a:solidFill>
                <a:latin typeface="Corbel"/>
              </a:rPr>
              <a:t>sbol:one</a:t>
            </a:r>
            <a:endParaRPr kumimoji="0" lang="en-US" sz="1800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1" name="Straight Arrow Connector 54">
            <a:extLst>
              <a:ext uri="{FF2B5EF4-FFF2-40B4-BE49-F238E27FC236}">
                <a16:creationId xmlns:a16="http://schemas.microsoft.com/office/drawing/2014/main" id="{566DBD0A-9F8E-DC42-BB0C-9C7C79CA5EA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458398" y="1617149"/>
            <a:ext cx="1" cy="1477217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1D33EE-FE8D-B94E-A525-61E36B89B79A}"/>
              </a:ext>
            </a:extLst>
          </p:cNvPr>
          <p:cNvSpPr txBox="1"/>
          <p:nvPr/>
        </p:nvSpPr>
        <p:spPr>
          <a:xfrm>
            <a:off x="1428354" y="1599450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6DB55C-B6DE-F049-B37A-C8CA52FA3AFB}"/>
              </a:ext>
            </a:extLst>
          </p:cNvPr>
          <p:cNvSpPr txBox="1"/>
          <p:nvPr/>
        </p:nvSpPr>
        <p:spPr>
          <a:xfrm>
            <a:off x="7495210" y="3641107"/>
            <a:ext cx="10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A60757-9A67-F54D-850E-5015B9072316}"/>
              </a:ext>
            </a:extLst>
          </p:cNvPr>
          <p:cNvSpPr txBox="1"/>
          <p:nvPr/>
        </p:nvSpPr>
        <p:spPr>
          <a:xfrm>
            <a:off x="3987757" y="3690380"/>
            <a:ext cx="149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variantCollection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715C5-517B-A540-908A-42CB9AEA391F}"/>
              </a:ext>
            </a:extLst>
          </p:cNvPr>
          <p:cNvSpPr txBox="1"/>
          <p:nvPr/>
        </p:nvSpPr>
        <p:spPr>
          <a:xfrm>
            <a:off x="4037838" y="2707497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9494B6-CAB7-524B-97FD-DD0AEB7F7AF9}"/>
              </a:ext>
            </a:extLst>
          </p:cNvPr>
          <p:cNvSpPr/>
          <p:nvPr/>
        </p:nvSpPr>
        <p:spPr>
          <a:xfrm>
            <a:off x="2532333" y="4072052"/>
            <a:ext cx="3011011" cy="511969"/>
          </a:xfrm>
          <a:prstGeom prst="rect">
            <a:avLst/>
          </a:prstGeom>
          <a:solidFill>
            <a:srgbClr val="EBEBEB">
              <a:lumMod val="90000"/>
            </a:srgbClr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Collection: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iGEM#interlab16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62636E-95BB-BA43-83E6-2E033B7554E5}"/>
              </a:ext>
            </a:extLst>
          </p:cNvPr>
          <p:cNvSpPr/>
          <p:nvPr/>
        </p:nvSpPr>
        <p:spPr>
          <a:xfrm>
            <a:off x="578746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arabinose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9F2ACF-1FC9-2541-AD79-DF92AFDDE1D1}"/>
              </a:ext>
            </a:extLst>
          </p:cNvPr>
          <p:cNvSpPr/>
          <p:nvPr/>
        </p:nvSpPr>
        <p:spPr>
          <a:xfrm>
            <a:off x="7585784" y="4080648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1B0DC4-4376-BA40-92A3-3D8E62F39320}"/>
              </a:ext>
            </a:extLst>
          </p:cNvPr>
          <p:cNvSpPr/>
          <p:nvPr/>
        </p:nvSpPr>
        <p:spPr>
          <a:xfrm>
            <a:off x="578813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maltose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E958BD-BCD2-524E-8E3F-CAFDC9CB26E4}"/>
              </a:ext>
            </a:extLst>
          </p:cNvPr>
          <p:cNvSpPr/>
          <p:nvPr/>
        </p:nvSpPr>
        <p:spPr>
          <a:xfrm>
            <a:off x="7586451" y="4645014"/>
            <a:ext cx="1438445" cy="391597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dextrose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1" name="Straight Arrow Connector 54">
            <a:extLst>
              <a:ext uri="{FF2B5EF4-FFF2-40B4-BE49-F238E27FC236}">
                <a16:creationId xmlns:a16="http://schemas.microsoft.com/office/drawing/2014/main" id="{4AF4E1D8-3905-A244-B3E5-961A3A436E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03784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54">
            <a:extLst>
              <a:ext uri="{FF2B5EF4-FFF2-40B4-BE49-F238E27FC236}">
                <a16:creationId xmlns:a16="http://schemas.microsoft.com/office/drawing/2014/main" id="{34EF3D7D-F5B4-3247-8715-1D5D40CB3D8F}"/>
              </a:ext>
            </a:extLst>
          </p:cNvPr>
          <p:cNvCxnSpPr>
            <a:cxnSpLocks/>
          </p:cNvCxnSpPr>
          <p:nvPr/>
        </p:nvCxnSpPr>
        <p:spPr>
          <a:xfrm>
            <a:off x="7033190" y="2740866"/>
            <a:ext cx="0" cy="35350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54">
            <a:extLst>
              <a:ext uri="{FF2B5EF4-FFF2-40B4-BE49-F238E27FC236}">
                <a16:creationId xmlns:a16="http://schemas.microsoft.com/office/drawing/2014/main" id="{54F065A0-AEEC-2143-8CB1-E589DE3331F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4485788" y="1650518"/>
            <a:ext cx="0" cy="39861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34F7CE-EFBD-3F4C-8CE1-28E421CE63DD}"/>
              </a:ext>
            </a:extLst>
          </p:cNvPr>
          <p:cNvSpPr txBox="1"/>
          <p:nvPr/>
        </p:nvSpPr>
        <p:spPr>
          <a:xfrm>
            <a:off x="4372726" y="1583923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cxnSp>
        <p:nvCxnSpPr>
          <p:cNvPr id="69" name="Straight Arrow Connector 54">
            <a:extLst>
              <a:ext uri="{FF2B5EF4-FFF2-40B4-BE49-F238E27FC236}">
                <a16:creationId xmlns:a16="http://schemas.microsoft.com/office/drawing/2014/main" id="{46B3FEF4-D213-3D47-830A-F81C685EF9F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4993178" y="1302281"/>
            <a:ext cx="2455025" cy="746853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12214B-1FA1-8E4A-A224-110C752A24C8}"/>
              </a:ext>
            </a:extLst>
          </p:cNvPr>
          <p:cNvSpPr txBox="1"/>
          <p:nvPr/>
        </p:nvSpPr>
        <p:spPr>
          <a:xfrm>
            <a:off x="4881778" y="1004699"/>
            <a:ext cx="199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hasVariableComponent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8E0F166-51B2-044C-AF53-58D7042DEC70}"/>
              </a:ext>
            </a:extLst>
          </p:cNvPr>
          <p:cNvSpPr txBox="1"/>
          <p:nvPr/>
        </p:nvSpPr>
        <p:spPr>
          <a:xfrm>
            <a:off x="7000253" y="2700204"/>
            <a:ext cx="82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bel"/>
              </a:rPr>
              <a:t>variable</a:t>
            </a:r>
          </a:p>
        </p:txBody>
      </p:sp>
      <p:cxnSp>
        <p:nvCxnSpPr>
          <p:cNvPr id="76" name="Straight Arrow Connector 54">
            <a:extLst>
              <a:ext uri="{FF2B5EF4-FFF2-40B4-BE49-F238E27FC236}">
                <a16:creationId xmlns:a16="http://schemas.microsoft.com/office/drawing/2014/main" id="{8CEA43A0-F4EA-484B-A2B8-4FE6CF6EFE6A}"/>
              </a:ext>
            </a:extLst>
          </p:cNvPr>
          <p:cNvCxnSpPr>
            <a:cxnSpLocks/>
          </p:cNvCxnSpPr>
          <p:nvPr/>
        </p:nvCxnSpPr>
        <p:spPr>
          <a:xfrm>
            <a:off x="5378761" y="2740866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54">
            <a:extLst>
              <a:ext uri="{FF2B5EF4-FFF2-40B4-BE49-F238E27FC236}">
                <a16:creationId xmlns:a16="http://schemas.microsoft.com/office/drawing/2014/main" id="{7C341614-AB70-1248-A577-4911F6355D23}"/>
              </a:ext>
            </a:extLst>
          </p:cNvPr>
          <p:cNvCxnSpPr>
            <a:cxnSpLocks/>
          </p:cNvCxnSpPr>
          <p:nvPr/>
        </p:nvCxnSpPr>
        <p:spPr>
          <a:xfrm>
            <a:off x="8474097" y="2749462"/>
            <a:ext cx="0" cy="1331186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54">
            <a:extLst>
              <a:ext uri="{FF2B5EF4-FFF2-40B4-BE49-F238E27FC236}">
                <a16:creationId xmlns:a16="http://schemas.microsoft.com/office/drawing/2014/main" id="{930F7EEA-70F8-D842-9CA0-92DC414F802A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7225910" y="3907879"/>
            <a:ext cx="1234437" cy="368568"/>
          </a:xfrm>
          <a:prstGeom prst="bentConnector3">
            <a:avLst>
              <a:gd name="adj1" fmla="val 84983"/>
            </a:avLst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C560D92-6122-D24E-AEA1-FDF840360F51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7037465" y="4465417"/>
            <a:ext cx="564507" cy="186284"/>
          </a:xfrm>
          <a:prstGeom prst="bentConnector2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0" name="Straight Arrow Connector 54">
            <a:extLst>
              <a:ext uri="{FF2B5EF4-FFF2-40B4-BE49-F238E27FC236}">
                <a16:creationId xmlns:a16="http://schemas.microsoft.com/office/drawing/2014/main" id="{33D72282-7430-4542-9C9D-7F8A1EE8B4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412861" y="4840813"/>
            <a:ext cx="173590" cy="0"/>
          </a:xfrm>
          <a:prstGeom prst="straightConnector1">
            <a:avLst/>
          </a:prstGeom>
          <a:noFill/>
          <a:ln w="38100" cap="rnd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474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F2E-81FB-5943-9937-6F61F74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information: Provenance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F19E0-E3D4-4E43-B0DB-D1B002F4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06" y="693009"/>
            <a:ext cx="5461189" cy="444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609FC-A4DE-8342-81E7-55BFB2CDDE34}"/>
              </a:ext>
            </a:extLst>
          </p:cNvPr>
          <p:cNvSpPr txBox="1"/>
          <p:nvPr/>
        </p:nvSpPr>
        <p:spPr>
          <a:xfrm>
            <a:off x="527070" y="1152446"/>
            <a:ext cx="12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simplest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04E48-6BB8-544A-BEF2-7DEB21A9A013}"/>
              </a:ext>
            </a:extLst>
          </p:cNvPr>
          <p:cNvSpPr txBox="1"/>
          <p:nvPr/>
        </p:nvSpPr>
        <p:spPr>
          <a:xfrm>
            <a:off x="5927515" y="2205877"/>
            <a:ext cx="277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hook for linking descriptions of 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protocols, tool executions, etc.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8E1C83-5C21-9B46-9AE8-BCF4B45488AF}"/>
              </a:ext>
            </a:extLst>
          </p:cNvPr>
          <p:cNvCxnSpPr>
            <a:cxnSpLocks/>
          </p:cNvCxnSpPr>
          <p:nvPr/>
        </p:nvCxnSpPr>
        <p:spPr>
          <a:xfrm flipV="1">
            <a:off x="1662545" y="1180039"/>
            <a:ext cx="581894" cy="14999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9B93E-C98F-114B-A4D3-56AA6B05A19B}"/>
              </a:ext>
            </a:extLst>
          </p:cNvPr>
          <p:cNvSpPr txBox="1"/>
          <p:nvPr/>
        </p:nvSpPr>
        <p:spPr>
          <a:xfrm>
            <a:off x="5755233" y="4500368"/>
            <a:ext cx="124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tool / person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ACF24-D22E-8648-AE3E-01F8CA9BE4DB}"/>
              </a:ext>
            </a:extLst>
          </p:cNvPr>
          <p:cNvSpPr txBox="1"/>
          <p:nvPr/>
        </p:nvSpPr>
        <p:spPr>
          <a:xfrm>
            <a:off x="3799464" y="4506572"/>
            <a:ext cx="114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813B3-97D4-594D-A36B-0BBB417C50D1}"/>
              </a:ext>
            </a:extLst>
          </p:cNvPr>
          <p:cNvSpPr txBox="1"/>
          <p:nvPr/>
        </p:nvSpPr>
        <p:spPr>
          <a:xfrm>
            <a:off x="2912619" y="1180077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with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explanation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F953B-ECD9-184E-B98B-05FA84F9E0F8}"/>
              </a:ext>
            </a:extLst>
          </p:cNvPr>
          <p:cNvSpPr txBox="1"/>
          <p:nvPr/>
        </p:nvSpPr>
        <p:spPr>
          <a:xfrm>
            <a:off x="1915022" y="3873640"/>
            <a:ext cx="69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9369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A8B7-B098-EC43-8ADF-9FC4C6C2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samples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B346-08AB-8947-909F-265EA56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52" y="2998492"/>
            <a:ext cx="3619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66B01-128D-BA4F-8231-50A71B62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3" y="641062"/>
            <a:ext cx="20955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ACE78-5B5C-1A40-B1ED-A8E030F4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07" y="730469"/>
            <a:ext cx="314325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1B070-D504-D746-A59A-95105D8C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2" y="3046117"/>
            <a:ext cx="24765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0E9F-E17C-5E49-A06A-A34FF6C5B26A}"/>
              </a:ext>
            </a:extLst>
          </p:cNvPr>
          <p:cNvSpPr txBox="1"/>
          <p:nvPr/>
        </p:nvSpPr>
        <p:spPr>
          <a:xfrm>
            <a:off x="2503217" y="1127982"/>
            <a:ext cx="1675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real-world aliquot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B2751-AFDE-9842-B108-278C78D52F5B}"/>
              </a:ext>
            </a:extLst>
          </p:cNvPr>
          <p:cNvSpPr txBox="1"/>
          <p:nvPr/>
        </p:nvSpPr>
        <p:spPr>
          <a:xfrm>
            <a:off x="108064" y="1354859"/>
            <a:ext cx="158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0070C0"/>
                </a:solidFill>
              </a:rPr>
              <a:t>wasDerivedFrom</a:t>
            </a:r>
            <a:endParaRPr lang="en-US" sz="1600" i="1" dirty="0">
              <a:solidFill>
                <a:srgbClr val="0070C0"/>
              </a:solidFill>
            </a:endParaRPr>
          </a:p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links 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89FDF-E085-BF4D-87C2-EEE4286405E4}"/>
              </a:ext>
            </a:extLst>
          </p:cNvPr>
          <p:cNvSpPr txBox="1"/>
          <p:nvPr/>
        </p:nvSpPr>
        <p:spPr>
          <a:xfrm>
            <a:off x="548753" y="2215124"/>
            <a:ext cx="158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Actual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98295-49A0-8A45-9FAD-7B366D05BF71}"/>
              </a:ext>
            </a:extLst>
          </p:cNvPr>
          <p:cNvSpPr txBox="1"/>
          <p:nvPr/>
        </p:nvSpPr>
        <p:spPr>
          <a:xfrm>
            <a:off x="6354465" y="1185582"/>
            <a:ext cx="21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link to data, any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E9F18-7A5A-C940-B2AD-343A525D3EF5}"/>
              </a:ext>
            </a:extLst>
          </p:cNvPr>
          <p:cNvSpPr txBox="1"/>
          <p:nvPr/>
        </p:nvSpPr>
        <p:spPr>
          <a:xfrm>
            <a:off x="1713579" y="2925592"/>
            <a:ext cx="47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Experiment classes act as an “easy query” label on data</a:t>
            </a:r>
          </a:p>
        </p:txBody>
      </p:sp>
    </p:spTree>
    <p:extLst>
      <p:ext uri="{BB962C8B-B14F-4D97-AF65-F5344CB8AC3E}">
        <p14:creationId xmlns:p14="http://schemas.microsoft.com/office/powerpoint/2010/main" val="2667113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sample created in triplicate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B43E5-25AE-B04C-9C7E-1BE2AC16CCD1}"/>
              </a:ext>
            </a:extLst>
          </p:cNvPr>
          <p:cNvGrpSpPr/>
          <p:nvPr/>
        </p:nvGrpSpPr>
        <p:grpSpPr>
          <a:xfrm>
            <a:off x="2767499" y="1330381"/>
            <a:ext cx="3860800" cy="1016000"/>
            <a:chOff x="2809063" y="864868"/>
            <a:chExt cx="3860800" cy="1016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A101B2-4CCF-7347-9DFA-A0EE5C5DC351}"/>
                </a:ext>
              </a:extLst>
            </p:cNvPr>
            <p:cNvSpPr/>
            <p:nvPr/>
          </p:nvSpPr>
          <p:spPr>
            <a:xfrm>
              <a:off x="2809063" y="864868"/>
              <a:ext cx="3860800" cy="1016000"/>
            </a:xfrm>
            <a:prstGeom prst="rect">
              <a:avLst/>
            </a:prstGeom>
            <a:solidFill>
              <a:srgbClr val="30ACEC">
                <a:lumMod val="20000"/>
                <a:lumOff val="80000"/>
              </a:srgbClr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C: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project#Sample1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E73B104-1EA9-764F-9602-81217DA6911D}"/>
                </a:ext>
              </a:extLst>
            </p:cNvPr>
            <p:cNvSpPr/>
            <p:nvPr/>
          </p:nvSpPr>
          <p:spPr>
            <a:xfrm>
              <a:off x="3000652" y="1178080"/>
              <a:ext cx="2286076" cy="658518"/>
            </a:xfrm>
            <a:prstGeom prst="roundRect">
              <a:avLst>
                <a:gd name="adj" fmla="val 50000"/>
              </a:avLst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BFF7CA9-B9A8-A543-8134-AE78ADDC155D}"/>
                </a:ext>
              </a:extLst>
            </p:cNvPr>
            <p:cNvGrpSpPr/>
            <p:nvPr/>
          </p:nvGrpSpPr>
          <p:grpSpPr>
            <a:xfrm>
              <a:off x="3562160" y="1209829"/>
              <a:ext cx="1392306" cy="411862"/>
              <a:chOff x="1130300" y="920031"/>
              <a:chExt cx="3045980" cy="901039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FC4DB0D-A61A-F742-A303-7A20A4C64863}"/>
                  </a:ext>
                </a:extLst>
              </p:cNvPr>
              <p:cNvGrpSpPr/>
              <p:nvPr/>
            </p:nvGrpSpPr>
            <p:grpSpPr>
              <a:xfrm>
                <a:off x="1130300" y="1264651"/>
                <a:ext cx="2434734" cy="556419"/>
                <a:chOff x="952500" y="1879797"/>
                <a:chExt cx="2434734" cy="556419"/>
              </a:xfrm>
            </p:grpSpPr>
            <p:sp>
              <p:nvSpPr>
                <p:cNvPr id="81" name="Chord 80">
                  <a:extLst>
                    <a:ext uri="{FF2B5EF4-FFF2-40B4-BE49-F238E27FC236}">
                      <a16:creationId xmlns:a16="http://schemas.microsoft.com/office/drawing/2014/main" id="{1BD7D3A9-B5D7-254C-B08E-78D545C27757}"/>
                    </a:ext>
                  </a:extLst>
                </p:cNvPr>
                <p:cNvSpPr/>
                <p:nvPr/>
              </p:nvSpPr>
              <p:spPr>
                <a:xfrm>
                  <a:off x="1520334" y="2029816"/>
                  <a:ext cx="431800" cy="406400"/>
                </a:xfrm>
                <a:prstGeom prst="chord">
                  <a:avLst>
                    <a:gd name="adj1" fmla="val 10690026"/>
                    <a:gd name="adj2" fmla="val 214580"/>
                  </a:avLst>
                </a:prstGeom>
                <a:solidFill>
                  <a:srgbClr val="A666E1"/>
                </a:solidFill>
                <a:ln w="15875" cap="rnd" cmpd="sng" algn="ctr">
                  <a:solidFill>
                    <a:srgbClr val="A666E1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eft-Right-Up Arrow 81">
                  <a:extLst>
                    <a:ext uri="{FF2B5EF4-FFF2-40B4-BE49-F238E27FC236}">
                      <a16:creationId xmlns:a16="http://schemas.microsoft.com/office/drawing/2014/main" id="{1376C225-0AC9-624B-82CC-7AE965F1D26C}"/>
                    </a:ext>
                  </a:extLst>
                </p:cNvPr>
                <p:cNvSpPr/>
                <p:nvPr/>
              </p:nvSpPr>
              <p:spPr>
                <a:xfrm rot="10800000">
                  <a:off x="2961784" y="1902816"/>
                  <a:ext cx="311150" cy="330200"/>
                </a:xfrm>
                <a:prstGeom prst="leftRightUpArrow">
                  <a:avLst>
                    <a:gd name="adj1" fmla="val 18220"/>
                    <a:gd name="adj2" fmla="val 8051"/>
                    <a:gd name="adj3" fmla="val 0"/>
                  </a:avLst>
                </a:prstGeom>
                <a:solidFill>
                  <a:srgbClr val="D64787"/>
                </a:solidFill>
                <a:ln w="15875" cap="rnd" cmpd="sng" algn="ctr">
                  <a:solidFill>
                    <a:srgbClr val="D64787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Bent Arrow 82">
                  <a:extLst>
                    <a:ext uri="{FF2B5EF4-FFF2-40B4-BE49-F238E27FC236}">
                      <a16:creationId xmlns:a16="http://schemas.microsoft.com/office/drawing/2014/main" id="{4EBDE9E5-E4C5-7141-A640-411A784088F6}"/>
                    </a:ext>
                  </a:extLst>
                </p:cNvPr>
                <p:cNvSpPr/>
                <p:nvPr/>
              </p:nvSpPr>
              <p:spPr>
                <a:xfrm>
                  <a:off x="1054953" y="1879797"/>
                  <a:ext cx="368300" cy="376237"/>
                </a:xfrm>
                <a:prstGeom prst="bentArrow">
                  <a:avLst/>
                </a:prstGeom>
                <a:solidFill>
                  <a:srgbClr val="30ACEC"/>
                </a:solidFill>
                <a:ln w="15875" cap="rnd" cmpd="sng" algn="ctr">
                  <a:solidFill>
                    <a:srgbClr val="30ACEC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353AEE0-3200-214D-91CA-83CDA3BB696A}"/>
                    </a:ext>
                  </a:extLst>
                </p:cNvPr>
                <p:cNvCxnSpPr/>
                <p:nvPr/>
              </p:nvCxnSpPr>
              <p:spPr>
                <a:xfrm>
                  <a:off x="952500" y="2258416"/>
                  <a:ext cx="2434734" cy="0"/>
                </a:xfrm>
                <a:prstGeom prst="line">
                  <a:avLst/>
                </a:prstGeom>
                <a:noFill/>
                <a:ln w="3810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85" name="Pentagon 84">
                  <a:extLst>
                    <a:ext uri="{FF2B5EF4-FFF2-40B4-BE49-F238E27FC236}">
                      <a16:creationId xmlns:a16="http://schemas.microsoft.com/office/drawing/2014/main" id="{1DF5B2A9-4FC7-6A47-9353-7FDA0D0A8085}"/>
                    </a:ext>
                  </a:extLst>
                </p:cNvPr>
                <p:cNvSpPr/>
                <p:nvPr/>
              </p:nvSpPr>
              <p:spPr>
                <a:xfrm>
                  <a:off x="2123584" y="2141051"/>
                  <a:ext cx="742950" cy="228600"/>
                </a:xfrm>
                <a:prstGeom prst="homePlate">
                  <a:avLst/>
                </a:prstGeom>
                <a:solidFill>
                  <a:srgbClr val="80C34F"/>
                </a:solidFill>
                <a:ln w="15875" cap="rnd" cmpd="sng" algn="ctr">
                  <a:solidFill>
                    <a:srgbClr val="80C34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Sun 78">
                <a:extLst>
                  <a:ext uri="{FF2B5EF4-FFF2-40B4-BE49-F238E27FC236}">
                    <a16:creationId xmlns:a16="http://schemas.microsoft.com/office/drawing/2014/main" id="{884EF35E-959C-3347-BE2E-8FB2FB6F2D99}"/>
                  </a:ext>
                </a:extLst>
              </p:cNvPr>
              <p:cNvSpPr/>
              <p:nvPr/>
            </p:nvSpPr>
            <p:spPr>
              <a:xfrm>
                <a:off x="3586440" y="920031"/>
                <a:ext cx="589840" cy="589840"/>
              </a:xfrm>
              <a:prstGeom prst="sun">
                <a:avLst/>
              </a:prstGeom>
              <a:solidFill>
                <a:srgbClr val="80C34F"/>
              </a:solidFill>
              <a:ln w="15875" cap="rnd" cmpd="sng" algn="ctr">
                <a:solidFill>
                  <a:srgbClr val="80C34F">
                    <a:lumMod val="75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C34F">
                      <a:lumMod val="5000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80" name="Straight Arrow Connector 54">
                <a:extLst>
                  <a:ext uri="{FF2B5EF4-FFF2-40B4-BE49-F238E27FC236}">
                    <a16:creationId xmlns:a16="http://schemas.microsoft.com/office/drawing/2014/main" id="{207524E7-5D24-384F-A34A-F8FC249A8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2335" y="1163591"/>
                <a:ext cx="954105" cy="362316"/>
              </a:xfrm>
              <a:prstGeom prst="bentConnector3">
                <a:avLst>
                  <a:gd name="adj1" fmla="val -533"/>
                </a:avLst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2E2DD4-71D4-AF41-B6A5-31CB50C4F4DC}"/>
                </a:ext>
              </a:extLst>
            </p:cNvPr>
            <p:cNvGrpSpPr/>
            <p:nvPr/>
          </p:nvGrpSpPr>
          <p:grpSpPr>
            <a:xfrm rot="10800000">
              <a:off x="3569522" y="1536375"/>
              <a:ext cx="1106661" cy="273892"/>
              <a:chOff x="7363355" y="4574107"/>
              <a:chExt cx="1106661" cy="27389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462B8EB-F717-9646-9FC2-0ADE182C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328" y="4608345"/>
                <a:ext cx="1097280" cy="0"/>
              </a:xfrm>
              <a:prstGeom prst="line">
                <a:avLst/>
              </a:prstGeom>
              <a:noFill/>
              <a:ln w="3810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C474ABCD-3A8E-E94A-B62F-B30DCC804E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7366" y="4574107"/>
                <a:ext cx="338328" cy="104101"/>
              </a:xfrm>
              <a:prstGeom prst="homePlat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91604D65-1678-224E-9D31-59C8D51288D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363355" y="4613592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22C1A999-CF16-9548-861A-EB5091E3A1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8457316" y="4606440"/>
                <a:ext cx="12700" cy="234407"/>
              </a:xfrm>
              <a:prstGeom prst="curvedConnector3">
                <a:avLst>
                  <a:gd name="adj1" fmla="val 1800000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642FCF-BF6E-1146-A758-6E31A093208D}"/>
                </a:ext>
              </a:extLst>
            </p:cNvPr>
            <p:cNvSpPr/>
            <p:nvPr/>
          </p:nvSpPr>
          <p:spPr>
            <a:xfrm>
              <a:off x="5353444" y="111377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M9-media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499CFA1-F967-3846-A2B8-82969182F69E}"/>
                </a:ext>
              </a:extLst>
            </p:cNvPr>
            <p:cNvSpPr/>
            <p:nvPr/>
          </p:nvSpPr>
          <p:spPr>
            <a:xfrm>
              <a:off x="5364529" y="1415805"/>
              <a:ext cx="912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prstClr val="black"/>
                  </a:solidFill>
                  <a:latin typeface="Corbel"/>
                </a:rPr>
                <a:t>glucose</a:t>
              </a:r>
              <a:endParaRPr lang="en-US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C967F1-94BF-424A-9E87-6A538C5EC96C}"/>
              </a:ext>
            </a:extLst>
          </p:cNvPr>
          <p:cNvSpPr/>
          <p:nvPr/>
        </p:nvSpPr>
        <p:spPr>
          <a:xfrm>
            <a:off x="1653632" y="2951055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A6845B-B06C-FA40-986C-1E0C79BC0A6D}"/>
              </a:ext>
            </a:extLst>
          </p:cNvPr>
          <p:cNvSpPr/>
          <p:nvPr/>
        </p:nvSpPr>
        <p:spPr>
          <a:xfrm>
            <a:off x="1851684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1" name="Straight Arrow Connector 54">
            <a:extLst>
              <a:ext uri="{FF2B5EF4-FFF2-40B4-BE49-F238E27FC236}">
                <a16:creationId xmlns:a16="http://schemas.microsoft.com/office/drawing/2014/main" id="{A1CCDD39-8C63-D74C-985D-DED5032D1D4B}"/>
              </a:ext>
            </a:extLst>
          </p:cNvPr>
          <p:cNvCxnSpPr>
            <a:cxnSpLocks/>
            <a:stCxn id="107" idx="0"/>
          </p:cNvCxnSpPr>
          <p:nvPr/>
        </p:nvCxnSpPr>
        <p:spPr>
          <a:xfrm rot="5400000" flipH="1" flipV="1">
            <a:off x="3321158" y="1583201"/>
            <a:ext cx="615930" cy="211977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59D27-5CDA-D943-A386-2749DA0337CC}"/>
              </a:ext>
            </a:extLst>
          </p:cNvPr>
          <p:cNvSpPr/>
          <p:nvPr/>
        </p:nvSpPr>
        <p:spPr>
          <a:xfrm>
            <a:off x="5904967" y="2966747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E88131-4314-AA4F-BCE8-99A4A9CB31EA}"/>
              </a:ext>
            </a:extLst>
          </p:cNvPr>
          <p:cNvSpPr/>
          <p:nvPr/>
        </p:nvSpPr>
        <p:spPr>
          <a:xfrm>
            <a:off x="3780151" y="2960254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5" name="Straight Arrow Connector 54">
            <a:extLst>
              <a:ext uri="{FF2B5EF4-FFF2-40B4-BE49-F238E27FC236}">
                <a16:creationId xmlns:a16="http://schemas.microsoft.com/office/drawing/2014/main" id="{529404B8-38C4-DF49-84E5-7889C3E9F2CA}"/>
              </a:ext>
            </a:extLst>
          </p:cNvPr>
          <p:cNvCxnSpPr>
            <a:cxnSpLocks/>
          </p:cNvCxnSpPr>
          <p:nvPr/>
        </p:nvCxnSpPr>
        <p:spPr>
          <a:xfrm flipV="1">
            <a:off x="4682663" y="2335125"/>
            <a:ext cx="6349" cy="59371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64DD04DF-5A1A-0543-8902-A259D6B7978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5438980" y="1585157"/>
            <a:ext cx="631622" cy="213155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BDF8160-22E9-764C-B728-D5ADDAF73279}"/>
              </a:ext>
            </a:extLst>
          </p:cNvPr>
          <p:cNvSpPr/>
          <p:nvPr/>
        </p:nvSpPr>
        <p:spPr>
          <a:xfrm>
            <a:off x="3971462" y="3690860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6DFEC2-E299-964F-8BCC-4BEC0F81A107}"/>
              </a:ext>
            </a:extLst>
          </p:cNvPr>
          <p:cNvSpPr/>
          <p:nvPr/>
        </p:nvSpPr>
        <p:spPr>
          <a:xfrm>
            <a:off x="6101463" y="3669304"/>
            <a:ext cx="1435100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F8E4F554-D46B-4141-AC5D-F97432CD2C71}"/>
              </a:ext>
            </a:extLst>
          </p:cNvPr>
          <p:cNvCxnSpPr>
            <a:cxnSpLocks/>
            <a:stCxn id="118" idx="0"/>
            <a:endCxn id="112" idx="2"/>
          </p:cNvCxnSpPr>
          <p:nvPr/>
        </p:nvCxnSpPr>
        <p:spPr>
          <a:xfrm flipV="1">
            <a:off x="6819013" y="3373147"/>
            <a:ext cx="1556" cy="296157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1E2E1B6D-A8A2-3C4B-8D60-9BF155AD0ECB}"/>
              </a:ext>
            </a:extLst>
          </p:cNvPr>
          <p:cNvCxnSpPr>
            <a:cxnSpLocks/>
            <a:stCxn id="110" idx="0"/>
            <a:endCxn id="107" idx="2"/>
          </p:cNvCxnSpPr>
          <p:nvPr/>
        </p:nvCxnSpPr>
        <p:spPr>
          <a:xfrm flipV="1">
            <a:off x="2569234" y="3357455"/>
            <a:ext cx="0" cy="333405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41F8E59-7CC0-054C-A138-D24E55D2F0E0}"/>
              </a:ext>
            </a:extLst>
          </p:cNvPr>
          <p:cNvCxnSpPr>
            <a:cxnSpLocks/>
            <a:stCxn id="117" idx="0"/>
            <a:endCxn id="114" idx="2"/>
          </p:cNvCxnSpPr>
          <p:nvPr/>
        </p:nvCxnSpPr>
        <p:spPr>
          <a:xfrm flipV="1">
            <a:off x="4689012" y="3366654"/>
            <a:ext cx="6741" cy="324206"/>
          </a:xfrm>
          <a:prstGeom prst="straightConnector1">
            <a:avLst/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27CC6-1B42-194D-B046-45DC0582401E}"/>
              </a:ext>
            </a:extLst>
          </p:cNvPr>
          <p:cNvSpPr txBox="1"/>
          <p:nvPr/>
        </p:nvSpPr>
        <p:spPr>
          <a:xfrm>
            <a:off x="2540595" y="261765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01414E-C8E8-5C45-B2DA-CF08808876AB}"/>
              </a:ext>
            </a:extLst>
          </p:cNvPr>
          <p:cNvSpPr txBox="1"/>
          <p:nvPr/>
        </p:nvSpPr>
        <p:spPr>
          <a:xfrm>
            <a:off x="6773215" y="265556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AAAC4FB-6A2A-4A40-93A9-2E8E3D1CAF3C}"/>
              </a:ext>
            </a:extLst>
          </p:cNvPr>
          <p:cNvSpPr txBox="1"/>
          <p:nvPr/>
        </p:nvSpPr>
        <p:spPr>
          <a:xfrm>
            <a:off x="4653437" y="263518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8DD2E2-D147-EE42-8EF3-F2F9E9E6F127}"/>
              </a:ext>
            </a:extLst>
          </p:cNvPr>
          <p:cNvSpPr txBox="1"/>
          <p:nvPr/>
        </p:nvSpPr>
        <p:spPr>
          <a:xfrm>
            <a:off x="2546922" y="3327803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5A8F575-F0D8-7A44-8D5B-4B9BC3CF22E5}"/>
              </a:ext>
            </a:extLst>
          </p:cNvPr>
          <p:cNvSpPr txBox="1"/>
          <p:nvPr/>
        </p:nvSpPr>
        <p:spPr>
          <a:xfrm>
            <a:off x="6811757" y="333306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3A9FF-7B77-6642-9549-E5314213F6A3}"/>
              </a:ext>
            </a:extLst>
          </p:cNvPr>
          <p:cNvSpPr txBox="1"/>
          <p:nvPr/>
        </p:nvSpPr>
        <p:spPr>
          <a:xfrm>
            <a:off x="4670068" y="333701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215792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Linking Designs, Protocols, and Data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9DC625-004B-3E4A-BD4F-96D1EDBEAEDC}"/>
              </a:ext>
            </a:extLst>
          </p:cNvPr>
          <p:cNvSpPr/>
          <p:nvPr/>
        </p:nvSpPr>
        <p:spPr>
          <a:xfrm>
            <a:off x="5232512" y="3686031"/>
            <a:ext cx="3690702" cy="948401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project#Sample1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orbel"/>
              </a:rPr>
              <a:t>Description: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E.coli transformed with device1-pSB1C3, grown in M9 Media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549C65-755E-B34F-BD07-C33B01E9DBF1}"/>
              </a:ext>
            </a:extLst>
          </p:cNvPr>
          <p:cNvSpPr/>
          <p:nvPr/>
        </p:nvSpPr>
        <p:spPr>
          <a:xfrm>
            <a:off x="2485706" y="3882768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3840AA-97F8-DE48-A644-0FF83A6D1412}"/>
              </a:ext>
            </a:extLst>
          </p:cNvPr>
          <p:cNvSpPr/>
          <p:nvPr/>
        </p:nvSpPr>
        <p:spPr>
          <a:xfrm>
            <a:off x="4034978" y="4700936"/>
            <a:ext cx="2216193" cy="406400"/>
          </a:xfrm>
          <a:prstGeom prst="rect">
            <a:avLst/>
          </a:prstGeom>
          <a:solidFill>
            <a:srgbClr val="A666E1"/>
          </a:solidFill>
          <a:ln w="15875" cap="rnd" cmpd="sng" algn="ctr">
            <a:solidFill>
              <a:srgbClr val="A666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Attachment: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fcs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DACA1C04-0253-A34A-8E72-920F83546C3D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>
          <a:xfrm rot="16200000" flipV="1">
            <a:off x="4066308" y="3624168"/>
            <a:ext cx="411768" cy="174176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A666E1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BD636BF-A481-364D-AB01-0224F2057938}"/>
              </a:ext>
            </a:extLst>
          </p:cNvPr>
          <p:cNvSpPr txBox="1"/>
          <p:nvPr/>
        </p:nvSpPr>
        <p:spPr>
          <a:xfrm>
            <a:off x="3399300" y="42347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666E1">
                    <a:lumMod val="75000"/>
                  </a:srgbClr>
                </a:solidFill>
                <a:latin typeface="Corbel"/>
              </a:rPr>
              <a:t>attachment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45B9E4-F2A1-2446-B1B1-E5B38E5A893B}"/>
              </a:ext>
            </a:extLst>
          </p:cNvPr>
          <p:cNvSpPr/>
          <p:nvPr/>
        </p:nvSpPr>
        <p:spPr>
          <a:xfrm>
            <a:off x="2485706" y="2727550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B51FD5-C2F6-B944-BDEA-6A68B49624F2}"/>
              </a:ext>
            </a:extLst>
          </p:cNvPr>
          <p:cNvSpPr txBox="1"/>
          <p:nvPr/>
        </p:nvSpPr>
        <p:spPr>
          <a:xfrm>
            <a:off x="4247891" y="384581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CB771852-E6B3-CF44-A59A-8A27A79CCA57}"/>
              </a:ext>
            </a:extLst>
          </p:cNvPr>
          <p:cNvCxnSpPr>
            <a:cxnSpLocks/>
          </p:cNvCxnSpPr>
          <p:nvPr/>
        </p:nvCxnSpPr>
        <p:spPr>
          <a:xfrm>
            <a:off x="4314395" y="4098246"/>
            <a:ext cx="939518" cy="0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4CEF508-77F9-2046-90AE-DCD27B49ED0F}"/>
              </a:ext>
            </a:extLst>
          </p:cNvPr>
          <p:cNvSpPr/>
          <p:nvPr/>
        </p:nvSpPr>
        <p:spPr>
          <a:xfrm>
            <a:off x="3476652" y="835822"/>
            <a:ext cx="2487125" cy="449884"/>
          </a:xfrm>
          <a:prstGeom prst="rect">
            <a:avLst/>
          </a:prstGeom>
          <a:solidFill>
            <a:srgbClr val="30ACEC">
              <a:lumMod val="20000"/>
              <a:lumOff val="80000"/>
            </a:srgbClr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E. Coli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DH5-Alpha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F5C740-18E2-8E46-B125-4DD0302553F6}"/>
              </a:ext>
            </a:extLst>
          </p:cNvPr>
          <p:cNvSpPr/>
          <p:nvPr/>
        </p:nvSpPr>
        <p:spPr>
          <a:xfrm>
            <a:off x="5011818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M9-Media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60AABA-EB0A-C344-ACB7-AFE041A8398D}"/>
              </a:ext>
            </a:extLst>
          </p:cNvPr>
          <p:cNvSpPr/>
          <p:nvPr/>
        </p:nvSpPr>
        <p:spPr>
          <a:xfrm>
            <a:off x="724774" y="843026"/>
            <a:ext cx="2203933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device1-pSB1C3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8F654-49F3-944F-ADF6-A9C361FC2BBC}"/>
              </a:ext>
            </a:extLst>
          </p:cNvPr>
          <p:cNvSpPr/>
          <p:nvPr/>
        </p:nvSpPr>
        <p:spPr>
          <a:xfrm>
            <a:off x="908568" y="154454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43D783-7735-FF4F-9F3D-6FF7EF470A85}"/>
              </a:ext>
            </a:extLst>
          </p:cNvPr>
          <p:cNvSpPr/>
          <p:nvPr/>
        </p:nvSpPr>
        <p:spPr>
          <a:xfrm>
            <a:off x="4965783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9DF12-4CCB-1C4D-B226-43DE9D82D7B0}"/>
              </a:ext>
            </a:extLst>
          </p:cNvPr>
          <p:cNvSpPr/>
          <p:nvPr/>
        </p:nvSpPr>
        <p:spPr>
          <a:xfrm>
            <a:off x="3804612" y="1531482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8" name="Straight Arrow Connector 54">
            <a:extLst>
              <a:ext uri="{FF2B5EF4-FFF2-40B4-BE49-F238E27FC236}">
                <a16:creationId xmlns:a16="http://schemas.microsoft.com/office/drawing/2014/main" id="{174763C0-EA04-B441-BDBF-CB87EF9E8187}"/>
              </a:ext>
            </a:extLst>
          </p:cNvPr>
          <p:cNvCxnSpPr>
            <a:cxnSpLocks/>
            <a:stCxn id="97" idx="0"/>
            <a:endCxn id="92" idx="2"/>
          </p:cNvCxnSpPr>
          <p:nvPr/>
        </p:nvCxnSpPr>
        <p:spPr>
          <a:xfrm flipV="1">
            <a:off x="4720214" y="1285706"/>
            <a:ext cx="1" cy="245776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66E52F-3DA7-7A43-97EF-D5E2C48739BC}"/>
              </a:ext>
            </a:extLst>
          </p:cNvPr>
          <p:cNvSpPr txBox="1"/>
          <p:nvPr/>
        </p:nvSpPr>
        <p:spPr>
          <a:xfrm>
            <a:off x="1810394" y="123308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20E9C002-B0EF-6049-93C2-7B39E6C50087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1824170" y="1306345"/>
            <a:ext cx="2571" cy="238198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1" name="Straight Arrow Connector 54">
            <a:extLst>
              <a:ext uri="{FF2B5EF4-FFF2-40B4-BE49-F238E27FC236}">
                <a16:creationId xmlns:a16="http://schemas.microsoft.com/office/drawing/2014/main" id="{E3E8DDDF-E61B-B24C-AB79-480EBD132F2D}"/>
              </a:ext>
            </a:extLst>
          </p:cNvPr>
          <p:cNvCxnSpPr>
            <a:cxnSpLocks/>
            <a:stCxn id="96" idx="0"/>
            <a:endCxn id="93" idx="2"/>
          </p:cNvCxnSpPr>
          <p:nvPr/>
        </p:nvCxnSpPr>
        <p:spPr>
          <a:xfrm flipV="1">
            <a:off x="5881385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46F1A45-2272-9440-A6BA-B6747629CD3A}"/>
              </a:ext>
            </a:extLst>
          </p:cNvPr>
          <p:cNvSpPr txBox="1"/>
          <p:nvPr/>
        </p:nvSpPr>
        <p:spPr>
          <a:xfrm>
            <a:off x="4734219" y="1247354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CFEA1A-77A8-7248-B1A7-86ACB8E8E00C}"/>
              </a:ext>
            </a:extLst>
          </p:cNvPr>
          <p:cNvSpPr txBox="1"/>
          <p:nvPr/>
        </p:nvSpPr>
        <p:spPr>
          <a:xfrm>
            <a:off x="5859205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731849-7346-DC4A-90C3-102D882A0428}"/>
              </a:ext>
            </a:extLst>
          </p:cNvPr>
          <p:cNvSpPr/>
          <p:nvPr/>
        </p:nvSpPr>
        <p:spPr>
          <a:xfrm>
            <a:off x="391530" y="4398924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flow cytometry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56E0B8-4103-264F-BCDE-CC4A9A57CEC6}"/>
              </a:ext>
            </a:extLst>
          </p:cNvPr>
          <p:cNvSpPr/>
          <p:nvPr/>
        </p:nvSpPr>
        <p:spPr>
          <a:xfrm>
            <a:off x="359086" y="2063719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transform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54D7D4-6EA5-3849-99D8-A813B5E4B8BF}"/>
              </a:ext>
            </a:extLst>
          </p:cNvPr>
          <p:cNvSpPr/>
          <p:nvPr/>
        </p:nvSpPr>
        <p:spPr>
          <a:xfrm>
            <a:off x="359087" y="3228678"/>
            <a:ext cx="1645459" cy="695003"/>
          </a:xfrm>
          <a:prstGeom prst="rect">
            <a:avLst/>
          </a:prstGeom>
          <a:solidFill>
            <a:srgbClr val="E29D3E">
              <a:lumMod val="60000"/>
              <a:lumOff val="40000"/>
            </a:srgbClr>
          </a:solidFill>
          <a:ln w="15875" cap="rnd" cmpd="sng" algn="ctr">
            <a:solidFill>
              <a:srgbClr val="E29D3E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Activity: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culture</a:t>
            </a:r>
          </a:p>
        </p:txBody>
      </p:sp>
      <p:cxnSp>
        <p:nvCxnSpPr>
          <p:cNvPr id="108" name="Straight Arrow Connector 54">
            <a:extLst>
              <a:ext uri="{FF2B5EF4-FFF2-40B4-BE49-F238E27FC236}">
                <a16:creationId xmlns:a16="http://schemas.microsoft.com/office/drawing/2014/main" id="{6F70AF51-ECE9-6147-8D06-EC279D2DD4EA}"/>
              </a:ext>
            </a:extLst>
          </p:cNvPr>
          <p:cNvCxnSpPr>
            <a:cxnSpLocks/>
            <a:stCxn id="106" idx="3"/>
            <a:endCxn id="89" idx="2"/>
          </p:cNvCxnSpPr>
          <p:nvPr/>
        </p:nvCxnSpPr>
        <p:spPr>
          <a:xfrm flipV="1">
            <a:off x="2004546" y="3133950"/>
            <a:ext cx="1396762" cy="44223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Straight Arrow Connector 54">
            <a:extLst>
              <a:ext uri="{FF2B5EF4-FFF2-40B4-BE49-F238E27FC236}">
                <a16:creationId xmlns:a16="http://schemas.microsoft.com/office/drawing/2014/main" id="{5F5656AB-FA58-7741-A2EE-8F59F845D37E}"/>
              </a:ext>
            </a:extLst>
          </p:cNvPr>
          <p:cNvCxnSpPr>
            <a:cxnSpLocks/>
            <a:stCxn id="105" idx="3"/>
            <a:endCxn id="97" idx="2"/>
          </p:cNvCxnSpPr>
          <p:nvPr/>
        </p:nvCxnSpPr>
        <p:spPr>
          <a:xfrm flipV="1">
            <a:off x="2004545" y="1937882"/>
            <a:ext cx="2715669" cy="47333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54">
            <a:extLst>
              <a:ext uri="{FF2B5EF4-FFF2-40B4-BE49-F238E27FC236}">
                <a16:creationId xmlns:a16="http://schemas.microsoft.com/office/drawing/2014/main" id="{235677C0-1DC0-BB4E-BCA8-C227EC8C2EF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004545" y="1984951"/>
            <a:ext cx="324412" cy="42627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EA4A27DD-C1FE-6641-871D-EE772A2F871F}"/>
              </a:ext>
            </a:extLst>
          </p:cNvPr>
          <p:cNvCxnSpPr>
            <a:cxnSpLocks/>
            <a:stCxn id="106" idx="3"/>
            <a:endCxn id="96" idx="2"/>
          </p:cNvCxnSpPr>
          <p:nvPr/>
        </p:nvCxnSpPr>
        <p:spPr>
          <a:xfrm flipV="1">
            <a:off x="2004546" y="3262503"/>
            <a:ext cx="3876839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E0F7B67B-9252-2544-8A66-77B0C8387030}"/>
              </a:ext>
            </a:extLst>
          </p:cNvPr>
          <p:cNvCxnSpPr>
            <a:cxnSpLocks/>
            <a:stCxn id="105" idx="2"/>
            <a:endCxn id="89" idx="1"/>
          </p:cNvCxnSpPr>
          <p:nvPr/>
        </p:nvCxnSpPr>
        <p:spPr>
          <a:xfrm rot="16200000" flipH="1">
            <a:off x="1747747" y="2192791"/>
            <a:ext cx="172028" cy="1303890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D4AE8FFB-2B6A-854F-8145-49AA6D71FDFA}"/>
              </a:ext>
            </a:extLst>
          </p:cNvPr>
          <p:cNvCxnSpPr>
            <a:cxnSpLocks/>
            <a:stCxn id="106" idx="2"/>
            <a:endCxn id="85" idx="1"/>
          </p:cNvCxnSpPr>
          <p:nvPr/>
        </p:nvCxnSpPr>
        <p:spPr>
          <a:xfrm rot="16200000" flipH="1">
            <a:off x="1752618" y="3352879"/>
            <a:ext cx="162287" cy="1303889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716D01CB-F2CB-4F4E-8BEA-07C557FE752B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036991" y="4897920"/>
            <a:ext cx="1997987" cy="6216"/>
          </a:xfrm>
          <a:prstGeom prst="straightConnector1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30E8B2A1-0AD4-F946-B778-744FF74F4E0E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36989" y="4289170"/>
            <a:ext cx="1070080" cy="457256"/>
          </a:xfrm>
          <a:prstGeom prst="bentConnector3">
            <a:avLst>
              <a:gd name="adj1" fmla="val 100838"/>
            </a:avLst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8951EF9-E749-5D45-876C-63E0A3A94479}"/>
              </a:ext>
            </a:extLst>
          </p:cNvPr>
          <p:cNvSpPr txBox="1"/>
          <p:nvPr/>
        </p:nvSpPr>
        <p:spPr>
          <a:xfrm>
            <a:off x="2174577" y="328174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F023BF-43BA-7D40-B6EF-374FEE2739EA}"/>
              </a:ext>
            </a:extLst>
          </p:cNvPr>
          <p:cNvSpPr txBox="1"/>
          <p:nvPr/>
        </p:nvSpPr>
        <p:spPr>
          <a:xfrm>
            <a:off x="2328957" y="2135648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02B51BB-3865-BD4A-A41C-F5007F94A329}"/>
              </a:ext>
            </a:extLst>
          </p:cNvPr>
          <p:cNvSpPr txBox="1"/>
          <p:nvPr/>
        </p:nvSpPr>
        <p:spPr>
          <a:xfrm>
            <a:off x="2138985" y="444066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E29D3E">
                    <a:lumMod val="75000"/>
                  </a:srgbClr>
                </a:solidFill>
                <a:latin typeface="Corbel"/>
              </a:rPr>
              <a:t>[Usage link]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3B8820-6505-1548-9E47-FF7F45A1059F}"/>
              </a:ext>
            </a:extLst>
          </p:cNvPr>
          <p:cNvSpPr txBox="1"/>
          <p:nvPr/>
        </p:nvSpPr>
        <p:spPr>
          <a:xfrm>
            <a:off x="1088944" y="290532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D3941A-3B29-9043-943C-7905230D8177}"/>
              </a:ext>
            </a:extLst>
          </p:cNvPr>
          <p:cNvSpPr txBox="1"/>
          <p:nvPr/>
        </p:nvSpPr>
        <p:spPr>
          <a:xfrm>
            <a:off x="1083906" y="405713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BA417E4-BF10-504D-865F-73E7E32E717A}"/>
              </a:ext>
            </a:extLst>
          </p:cNvPr>
          <p:cNvSpPr txBox="1"/>
          <p:nvPr/>
        </p:nvSpPr>
        <p:spPr>
          <a:xfrm>
            <a:off x="2113574" y="483572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E29D3E">
                    <a:lumMod val="75000"/>
                  </a:srgbClr>
                </a:solidFill>
                <a:latin typeface="Corbel"/>
              </a:rPr>
              <a:t>wasGeneratedBy</a:t>
            </a:r>
            <a:endParaRPr lang="en-US" sz="1400" dirty="0">
              <a:solidFill>
                <a:srgbClr val="E29D3E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8F92992-C070-1B48-9932-7E0DD213A6B1}"/>
              </a:ext>
            </a:extLst>
          </p:cNvPr>
          <p:cNvSpPr/>
          <p:nvPr/>
        </p:nvSpPr>
        <p:spPr>
          <a:xfrm>
            <a:off x="7042556" y="2169287"/>
            <a:ext cx="1739134" cy="463319"/>
          </a:xfrm>
          <a:prstGeom prst="rect">
            <a:avLst/>
          </a:prstGeom>
          <a:solidFill>
            <a:srgbClr val="D6EDFC"/>
          </a:solidFill>
          <a:ln w="15875" cap="rnd" cmpd="sng" algn="ctr">
            <a:solidFill>
              <a:srgbClr val="1386C3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glucose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016365D-8126-4647-A2B7-726AB7401BEA}"/>
              </a:ext>
            </a:extLst>
          </p:cNvPr>
          <p:cNvSpPr/>
          <p:nvPr/>
        </p:nvSpPr>
        <p:spPr>
          <a:xfrm>
            <a:off x="6996521" y="2856103"/>
            <a:ext cx="1831204" cy="406400"/>
          </a:xfrm>
          <a:prstGeom prst="rect">
            <a:avLst/>
          </a:prstGeom>
          <a:solidFill>
            <a:srgbClr val="80C34F"/>
          </a:solidFill>
          <a:ln w="15875" cap="rnd" cmpd="sng" algn="ctr">
            <a:solidFill>
              <a:srgbClr val="80C34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Implementation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9" name="Straight Arrow Connector 54">
            <a:extLst>
              <a:ext uri="{FF2B5EF4-FFF2-40B4-BE49-F238E27FC236}">
                <a16:creationId xmlns:a16="http://schemas.microsoft.com/office/drawing/2014/main" id="{7EA1FA39-1AC3-484E-B037-820C77B4366E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7912123" y="2632606"/>
            <a:ext cx="0" cy="223497"/>
          </a:xfrm>
          <a:prstGeom prst="straightConnector1">
            <a:avLst/>
          </a:prstGeom>
          <a:noFill/>
          <a:ln w="38100" cap="rnd" cmpd="sng" algn="ctr">
            <a:solidFill>
              <a:srgbClr val="80C34F">
                <a:lumMod val="75000"/>
              </a:srgbClr>
            </a:solidFill>
            <a:prstDash val="solid"/>
            <a:tailEnd type="triangle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C7EF50D-8AC7-784E-B050-A909E780E2A3}"/>
              </a:ext>
            </a:extLst>
          </p:cNvPr>
          <p:cNvSpPr txBox="1"/>
          <p:nvPr/>
        </p:nvSpPr>
        <p:spPr>
          <a:xfrm>
            <a:off x="7889943" y="2586078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C34F">
                    <a:lumMod val="75000"/>
                  </a:srgbClr>
                </a:solidFill>
                <a:latin typeface="Corbel"/>
              </a:rPr>
              <a:t>built</a:t>
            </a:r>
          </a:p>
        </p:txBody>
      </p:sp>
      <p:cxnSp>
        <p:nvCxnSpPr>
          <p:cNvPr id="142" name="Straight Arrow Connector 54">
            <a:extLst>
              <a:ext uri="{FF2B5EF4-FFF2-40B4-BE49-F238E27FC236}">
                <a16:creationId xmlns:a16="http://schemas.microsoft.com/office/drawing/2014/main" id="{86BDD8B1-1E7C-2044-A54D-47345FF5A329}"/>
              </a:ext>
            </a:extLst>
          </p:cNvPr>
          <p:cNvCxnSpPr>
            <a:cxnSpLocks/>
            <a:stCxn id="106" idx="3"/>
            <a:endCxn id="137" idx="2"/>
          </p:cNvCxnSpPr>
          <p:nvPr/>
        </p:nvCxnSpPr>
        <p:spPr>
          <a:xfrm flipV="1">
            <a:off x="2004546" y="3262503"/>
            <a:ext cx="5907577" cy="313677"/>
          </a:xfrm>
          <a:prstGeom prst="bentConnector2">
            <a:avLst/>
          </a:prstGeom>
          <a:noFill/>
          <a:ln w="38100" cap="rnd" cmpd="sng" algn="ctr">
            <a:solidFill>
              <a:srgbClr val="E29D3E">
                <a:lumMod val="7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64095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1088831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48177-C935-164D-BF26-6ADE227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between SBOL 2  and SBOL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5CDD-A8AF-534E-BF9D-F0CCD977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94" y="1235947"/>
            <a:ext cx="4322206" cy="362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1A2-3B5B-DB41-82DE-612360B5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1235947"/>
            <a:ext cx="4996726" cy="362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3558D-73F5-9444-A66D-2634390844AE}"/>
              </a:ext>
            </a:extLst>
          </p:cNvPr>
          <p:cNvSpPr txBox="1"/>
          <p:nvPr/>
        </p:nvSpPr>
        <p:spPr>
          <a:xfrm>
            <a:off x="2053243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F37-DE5F-FB44-8549-EDB297430CA3}"/>
              </a:ext>
            </a:extLst>
          </p:cNvPr>
          <p:cNvSpPr txBox="1"/>
          <p:nvPr/>
        </p:nvSpPr>
        <p:spPr>
          <a:xfrm>
            <a:off x="6372037" y="78749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SBOL 3</a:t>
            </a:r>
          </a:p>
        </p:txBody>
      </p:sp>
    </p:spTree>
    <p:extLst>
      <p:ext uri="{BB962C8B-B14F-4D97-AF65-F5344CB8AC3E}">
        <p14:creationId xmlns:p14="http://schemas.microsoft.com/office/powerpoint/2010/main" val="318075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3" b="20827"/>
          <a:stretch/>
        </p:blipFill>
        <p:spPr>
          <a:xfrm>
            <a:off x="3239075" y="2128059"/>
            <a:ext cx="5713734" cy="773084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188155"/>
            <a:ext cx="2989695" cy="679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73D4F-3912-1648-91A5-438BD4CFF1F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191146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2913-4217-7543-A5CF-966A346C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SBOL3 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7C4A-718C-D04C-965C-43BE7A95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March, 2020: SBOL 3.0 officially adopted</a:t>
            </a:r>
          </a:p>
          <a:p>
            <a:r>
              <a:rPr lang="en-US" dirty="0"/>
              <a:t>June, 2020: finalized specification published</a:t>
            </a:r>
          </a:p>
          <a:p>
            <a:r>
              <a:rPr lang="en-US" dirty="0"/>
              <a:t>First supporting tools available:</a:t>
            </a:r>
          </a:p>
          <a:p>
            <a:pPr lvl="1"/>
            <a:r>
              <a:rPr lang="en-US" dirty="0"/>
              <a:t>pySBOL3 (</a:t>
            </a:r>
            <a:r>
              <a:rPr lang="en-US" dirty="0">
                <a:hlinkClick r:id="rId2"/>
              </a:rPr>
              <a:t>https://github.com/SynBioDex/pySBOL3/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libSBOLj</a:t>
            </a:r>
            <a:r>
              <a:rPr lang="en-US" dirty="0"/>
              <a:t> 3.0 (</a:t>
            </a:r>
            <a:r>
              <a:rPr lang="en-US" dirty="0">
                <a:hlinkClick r:id="rId3"/>
              </a:rPr>
              <a:t>https://github.com/goksel/libSBOLj3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ShortBOL3 authoring tool (beta running on </a:t>
            </a:r>
            <a:r>
              <a:rPr lang="en-US" dirty="0">
                <a:hlinkClick r:id="rId4"/>
              </a:rPr>
              <a:t>http://shortbol.org/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0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851C-9E73-504F-AF4A-2A55F486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https://sbolstandard.org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CD9-88BE-504D-89BF-F158CEF5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787562"/>
            <a:ext cx="6913878" cy="43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 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9" b="39306"/>
          <a:stretch/>
        </p:blipFill>
        <p:spPr>
          <a:xfrm>
            <a:off x="3239075" y="1920241"/>
            <a:ext cx="5713734" cy="12469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2944611"/>
            <a:ext cx="2989695" cy="933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9373B-7C7C-4649-89CF-7D3F5E0E1148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8212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EB856995-C195-0D47-9939-89411DE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Unified representation of biological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77845-E24A-A44A-BE7E-886ADAA7F4FB}"/>
              </a:ext>
            </a:extLst>
          </p:cNvPr>
          <p:cNvSpPr txBox="1"/>
          <p:nvPr/>
        </p:nvSpPr>
        <p:spPr>
          <a:xfrm>
            <a:off x="307571" y="872836"/>
            <a:ext cx="3067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Raw sequence information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r>
              <a:rPr lang="en-US" sz="1400" dirty="0"/>
              <a:t>Contains sequence features</a:t>
            </a:r>
          </a:p>
          <a:p>
            <a:pPr>
              <a:spcAft>
                <a:spcPts val="0"/>
              </a:spcAft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1</a:t>
            </a:r>
          </a:p>
          <a:p>
            <a:pPr>
              <a:buNone/>
            </a:pPr>
            <a:r>
              <a:rPr lang="en-US" sz="1400" dirty="0"/>
              <a:t>Hierarchical, partially known structure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</a:endParaRPr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2</a:t>
            </a:r>
          </a:p>
          <a:p>
            <a:r>
              <a:rPr lang="en-US" sz="1300" dirty="0"/>
              <a:t>Functional interactions and modules</a:t>
            </a:r>
          </a:p>
          <a:p>
            <a:r>
              <a:rPr lang="en-US" sz="1300" dirty="0"/>
              <a:t>Other molecules and compounds</a:t>
            </a:r>
          </a:p>
          <a:p>
            <a:r>
              <a:rPr lang="en-US" sz="1300" dirty="0"/>
              <a:t>Design libraries</a:t>
            </a:r>
          </a:p>
          <a:p>
            <a:endParaRPr lang="en-US" sz="1300" dirty="0"/>
          </a:p>
          <a:p>
            <a:pPr>
              <a:buFont typeface="Arial"/>
              <a:buNone/>
            </a:pPr>
            <a:r>
              <a:rPr lang="en-US" b="1" dirty="0">
                <a:solidFill>
                  <a:srgbClr val="0000FF"/>
                </a:solidFill>
              </a:rPr>
              <a:t>SBOL 3</a:t>
            </a:r>
          </a:p>
          <a:p>
            <a:r>
              <a:rPr lang="en-US" sz="1400" dirty="0"/>
              <a:t>Complete design-build-test-learn cycle</a:t>
            </a:r>
          </a:p>
          <a:p>
            <a:r>
              <a:rPr lang="en-US" sz="1400" dirty="0"/>
              <a:t>Simpler and more succinct models</a:t>
            </a:r>
          </a:p>
          <a:p>
            <a:r>
              <a:rPr lang="en-US" sz="1400" dirty="0"/>
              <a:t>Full combinatorial designs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7F836D-87DC-1C4E-B5EF-A346FB3B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" b="62556"/>
          <a:stretch/>
        </p:blipFill>
        <p:spPr>
          <a:xfrm>
            <a:off x="3239075" y="1422432"/>
            <a:ext cx="5713734" cy="2111433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242D80-9417-A94F-B1A2-506551A45B09}"/>
              </a:ext>
            </a:extLst>
          </p:cNvPr>
          <p:cNvSpPr/>
          <p:nvPr/>
        </p:nvSpPr>
        <p:spPr>
          <a:xfrm>
            <a:off x="249380" y="4016956"/>
            <a:ext cx="3067396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24ED3-0289-ED46-B0AE-DAE1E11978F6}"/>
              </a:ext>
            </a:extLst>
          </p:cNvPr>
          <p:cNvSpPr/>
          <p:nvPr/>
        </p:nvSpPr>
        <p:spPr>
          <a:xfrm>
            <a:off x="6392487" y="3188555"/>
            <a:ext cx="299258" cy="345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D022-2B88-0B4D-A3DD-C9B6D64C699F}"/>
              </a:ext>
            </a:extLst>
          </p:cNvPr>
          <p:cNvSpPr txBox="1"/>
          <p:nvPr/>
        </p:nvSpPr>
        <p:spPr>
          <a:xfrm>
            <a:off x="1005840" y="2237825"/>
            <a:ext cx="2287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300FF"/>
                </a:solidFill>
              </a:rPr>
              <a:t>GFF3 is hierarchical &amp; known</a:t>
            </a:r>
          </a:p>
        </p:txBody>
      </p:sp>
    </p:spTree>
    <p:extLst>
      <p:ext uri="{BB962C8B-B14F-4D97-AF65-F5344CB8AC3E}">
        <p14:creationId xmlns:p14="http://schemas.microsoft.com/office/powerpoint/2010/main" val="337317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5CA2-DFF1-B647-BCF7-F94669A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Data Model – Version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CA900-1C05-A64F-A21C-0A022CC2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" y="1768214"/>
            <a:ext cx="3634591" cy="243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7113C-B30E-104B-AB88-2316FAE3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1639556"/>
            <a:ext cx="4985500" cy="269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CABDA-8FCA-9646-B213-82D57BD9ECFB}"/>
              </a:ext>
            </a:extLst>
          </p:cNvPr>
          <p:cNvSpPr txBox="1"/>
          <p:nvPr/>
        </p:nvSpPr>
        <p:spPr>
          <a:xfrm>
            <a:off x="989213" y="1213658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Design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A9BA-E69E-D347-88EF-6245A838CDB1}"/>
              </a:ext>
            </a:extLst>
          </p:cNvPr>
          <p:cNvSpPr txBox="1"/>
          <p:nvPr/>
        </p:nvSpPr>
        <p:spPr>
          <a:xfrm>
            <a:off x="5336344" y="1213658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Data Model</a:t>
            </a:r>
          </a:p>
        </p:txBody>
      </p:sp>
    </p:spTree>
    <p:extLst>
      <p:ext uri="{BB962C8B-B14F-4D97-AF65-F5344CB8AC3E}">
        <p14:creationId xmlns:p14="http://schemas.microsoft.com/office/powerpoint/2010/main" val="35683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87849" y="4453245"/>
            <a:ext cx="4568302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 text and lines (including this) are annotations</a:t>
            </a:r>
          </a:p>
          <a:p>
            <a:pPr algn="ctr"/>
            <a:r>
              <a:rPr lang="en-US" sz="13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SBOL Visual integrates with SBOL Data Model via an ontology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4BBB-7F87-494B-8E59-F1CA545E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Visual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F581-0803-384A-8FBB-2925AECA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7" y="965199"/>
            <a:ext cx="7923166" cy="34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70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YxYnhxkClNbkrhEcLl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xDO7aD3uwLn0rqZmekoDy"/>
</p:tagLst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{ABEE0E4D-6FF5-264E-8DF5-00F58A02971D}tf16401378</Template>
  <TotalTime>26586</TotalTime>
  <Words>2489</Words>
  <Application>Microsoft Macintosh PowerPoint</Application>
  <PresentationFormat>On-screen Show (16:9)</PresentationFormat>
  <Paragraphs>611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Corbel</vt:lpstr>
      <vt:lpstr>Courier</vt:lpstr>
      <vt:lpstr>NimbusSanL</vt:lpstr>
      <vt:lpstr>bbn_template</vt:lpstr>
      <vt:lpstr>Synthetic Biology Open Language:  Data Model version 3</vt:lpstr>
      <vt:lpstr>What is SBOL?</vt:lpstr>
      <vt:lpstr>Milestones in the history of SBOL</vt:lpstr>
      <vt:lpstr>Unified representation of biological design</vt:lpstr>
      <vt:lpstr>Unified representation of biological design</vt:lpstr>
      <vt:lpstr>Unified representation of biological design</vt:lpstr>
      <vt:lpstr>Unified representation of biological design</vt:lpstr>
      <vt:lpstr>SBOL Data Model – Version 3</vt:lpstr>
      <vt:lpstr>SBOL Visual 2</vt:lpstr>
      <vt:lpstr>SBOL assists in collaboration throughout workflows</vt:lpstr>
      <vt:lpstr>Data Repositories: SBOLme</vt:lpstr>
      <vt:lpstr>Data Repositories: ICE</vt:lpstr>
      <vt:lpstr>Data Repositories: SynBioHub</vt:lpstr>
      <vt:lpstr>Sequence Editor: Benchling</vt:lpstr>
      <vt:lpstr>Sequence Editor: SBOL Designer</vt:lpstr>
      <vt:lpstr>Circuit Design Tools: Cello</vt:lpstr>
      <vt:lpstr>Circuit Design Tools: iBioSim</vt:lpstr>
      <vt:lpstr>SBOL Community Structure</vt:lpstr>
      <vt:lpstr>SBOL Industrial Consortium</vt:lpstr>
      <vt:lpstr>How to get involved</vt:lpstr>
      <vt:lpstr>SBOL Data Model – Version 3</vt:lpstr>
      <vt:lpstr>Preliminaries: RDF &amp; URIs</vt:lpstr>
      <vt:lpstr>Preliminaries: Data Types &amp; Diagrams</vt:lpstr>
      <vt:lpstr>Preliminaries: Identifiers &amp; Namespaces </vt:lpstr>
      <vt:lpstr>Component: the root of every design</vt:lpstr>
      <vt:lpstr>Example: GFP expression cassette</vt:lpstr>
      <vt:lpstr>Features: Structural aspects of a component</vt:lpstr>
      <vt:lpstr>Example: expression cassette parts</vt:lpstr>
      <vt:lpstr>Sequences &amp; Locations</vt:lpstr>
      <vt:lpstr>Example: Location of a SubComponent</vt:lpstr>
      <vt:lpstr>Functional Information: Interaction &amp; Participation</vt:lpstr>
      <vt:lpstr>Example: GFP production from expression cassette</vt:lpstr>
      <vt:lpstr>Constraint: Topology &amp; Identity</vt:lpstr>
      <vt:lpstr>Example: concatenating &amp; reusing components</vt:lpstr>
      <vt:lpstr>Grouping Information: Collections</vt:lpstr>
      <vt:lpstr>From Constructs to Strains</vt:lpstr>
      <vt:lpstr>Interface: defining abstractions</vt:lpstr>
      <vt:lpstr>Linking to External Models</vt:lpstr>
      <vt:lpstr>Numerical information: Measure</vt:lpstr>
      <vt:lpstr>Example: design of an experimental sample</vt:lpstr>
      <vt:lpstr>CombinatorialDerivation: libraries &amp; experiments</vt:lpstr>
      <vt:lpstr>Example: studying effects of carbon source - template</vt:lpstr>
      <vt:lpstr>Example: carbon source combinations</vt:lpstr>
      <vt:lpstr>Relationships between information: Provenance</vt:lpstr>
      <vt:lpstr>Linking with samples and data</vt:lpstr>
      <vt:lpstr>Example: a sample created in triplicate </vt:lpstr>
      <vt:lpstr>Example: Linking Designs, Protocols, and Data</vt:lpstr>
      <vt:lpstr>SBOL Data Model – Version 3</vt:lpstr>
      <vt:lpstr>Mapping between SBOL 2  and SBOL 3</vt:lpstr>
      <vt:lpstr>SBOL3 Implementation Status</vt:lpstr>
      <vt:lpstr>For more information: https://sbolstandard.org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Biology Open Language (SBOL): Community-Driven Standard for Communi-cation of Synthetic Biology Designs</dc:title>
  <dc:creator>Bryan Bartley</dc:creator>
  <cp:lastModifiedBy>Jacob Beal</cp:lastModifiedBy>
  <cp:revision>521</cp:revision>
  <dcterms:created xsi:type="dcterms:W3CDTF">2015-09-30T17:38:27Z</dcterms:created>
  <dcterms:modified xsi:type="dcterms:W3CDTF">2020-09-24T14:59:31Z</dcterms:modified>
</cp:coreProperties>
</file>